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19.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20.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23.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24.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25.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26.xml" ContentType="application/vnd.openxmlformats-officedocument.presentationml.notesSlide+xml"/>
  <Override PartName="/ppt/tags/tag41.xml" ContentType="application/vnd.openxmlformats-officedocument.presentationml.tags+xml"/>
  <Override PartName="/ppt/notesSlides/notesSlide27.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45.xml" ContentType="application/vnd.openxmlformats-officedocument.presentationml.tags+xml"/>
  <Override PartName="/ppt/notesSlides/notesSlide3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31.xml" ContentType="application/vnd.openxmlformats-officedocument.presentationml.notesSlide+xml"/>
  <Override PartName="/ppt/tags/tag49.xml" ContentType="application/vnd.openxmlformats-officedocument.presentationml.tags+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36"/>
  </p:notesMasterIdLst>
  <p:sldIdLst>
    <p:sldId id="347" r:id="rId3"/>
    <p:sldId id="263" r:id="rId4"/>
    <p:sldId id="262" r:id="rId5"/>
    <p:sldId id="577" r:id="rId6"/>
    <p:sldId id="578" r:id="rId7"/>
    <p:sldId id="579" r:id="rId8"/>
    <p:sldId id="580" r:id="rId9"/>
    <p:sldId id="581" r:id="rId10"/>
    <p:sldId id="582" r:id="rId11"/>
    <p:sldId id="583" r:id="rId12"/>
    <p:sldId id="584" r:id="rId13"/>
    <p:sldId id="585" r:id="rId14"/>
    <p:sldId id="586" r:id="rId15"/>
    <p:sldId id="587" r:id="rId16"/>
    <p:sldId id="500" r:id="rId17"/>
    <p:sldId id="401" r:id="rId18"/>
    <p:sldId id="589" r:id="rId19"/>
    <p:sldId id="588" r:id="rId20"/>
    <p:sldId id="574" r:id="rId21"/>
    <p:sldId id="575" r:id="rId22"/>
    <p:sldId id="576" r:id="rId23"/>
    <p:sldId id="398" r:id="rId24"/>
    <p:sldId id="437" r:id="rId25"/>
    <p:sldId id="571" r:id="rId26"/>
    <p:sldId id="572" r:id="rId27"/>
    <p:sldId id="573" r:id="rId28"/>
    <p:sldId id="569" r:id="rId29"/>
    <p:sldId id="570" r:id="rId30"/>
    <p:sldId id="399" r:id="rId31"/>
    <p:sldId id="407" r:id="rId32"/>
    <p:sldId id="423" r:id="rId33"/>
    <p:sldId id="410" r:id="rId34"/>
    <p:sldId id="344"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D8008"/>
    <a:srgbClr val="FFFFFF"/>
    <a:srgbClr val="4E68A2"/>
    <a:srgbClr val="B392BA"/>
    <a:srgbClr val="733480"/>
    <a:srgbClr val="E0D3E3"/>
    <a:srgbClr val="7E458A"/>
    <a:srgbClr val="DBA9EB"/>
    <a:srgbClr val="E8EB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33" autoAdjust="0"/>
    <p:restoredTop sz="94660"/>
  </p:normalViewPr>
  <p:slideViewPr>
    <p:cSldViewPr snapToGrid="0">
      <p:cViewPr varScale="1">
        <p:scale>
          <a:sx n="141" d="100"/>
          <a:sy n="141" d="100"/>
        </p:scale>
        <p:origin x="200" y="37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成绩占比</c:v>
                </c:pt>
              </c:strCache>
            </c:strRef>
          </c:tx>
          <c:dPt>
            <c:idx val="0"/>
            <c:bubble3D val="0"/>
            <c:explosion val="17"/>
            <c:spPr>
              <a:solidFill>
                <a:srgbClr val="7E458A">
                  <a:alpha val="24000"/>
                </a:srgbClr>
              </a:solidFill>
              <a:ln w="19050">
                <a:solidFill>
                  <a:schemeClr val="lt1"/>
                </a:solidFill>
              </a:ln>
              <a:effectLst/>
            </c:spPr>
            <c:extLst>
              <c:ext xmlns:c16="http://schemas.microsoft.com/office/drawing/2014/chart" uri="{C3380CC4-5D6E-409C-BE32-E72D297353CC}">
                <c16:uniqueId val="{00000001-5B60-D044-BDDF-A6A9E9F59367}"/>
              </c:ext>
            </c:extLst>
          </c:dPt>
          <c:dPt>
            <c:idx val="1"/>
            <c:bubble3D val="0"/>
            <c:explosion val="2"/>
            <c:spPr>
              <a:solidFill>
                <a:srgbClr val="7E458A"/>
              </a:solidFill>
              <a:ln w="19050">
                <a:solidFill>
                  <a:schemeClr val="lt1"/>
                </a:solidFill>
              </a:ln>
              <a:effectLst/>
            </c:spPr>
            <c:extLst>
              <c:ext xmlns:c16="http://schemas.microsoft.com/office/drawing/2014/chart" uri="{C3380CC4-5D6E-409C-BE32-E72D297353CC}">
                <c16:uniqueId val="{00000003-5B60-D044-BDDF-A6A9E9F59367}"/>
              </c:ext>
            </c:extLst>
          </c:dPt>
          <c:dPt>
            <c:idx val="2"/>
            <c:bubble3D val="0"/>
            <c:spPr>
              <a:solidFill>
                <a:srgbClr val="7E458A">
                  <a:alpha val="59000"/>
                </a:srgbClr>
              </a:solidFill>
              <a:ln w="19050">
                <a:solidFill>
                  <a:schemeClr val="lt1"/>
                </a:solidFill>
              </a:ln>
              <a:effectLst/>
            </c:spPr>
            <c:extLst>
              <c:ext xmlns:c16="http://schemas.microsoft.com/office/drawing/2014/chart" uri="{C3380CC4-5D6E-409C-BE32-E72D297353CC}">
                <c16:uniqueId val="{00000005-5B60-D044-BDDF-A6A9E9F59367}"/>
              </c:ext>
            </c:extLst>
          </c:dPt>
          <c:dLbls>
            <c:dLbl>
              <c:idx val="1"/>
              <c:tx>
                <c:rich>
                  <a:bodyPr rot="0" spcFirstLastPara="0" vertOverflow="ellipsis" vert="horz" wrap="square" lIns="38100" tIns="19050" rIns="38100" bIns="19050" anchor="ctr" anchorCtr="1"/>
                  <a:lstStyle/>
                  <a:p>
                    <a:pPr>
                      <a:defRPr lang="zh-CN" sz="1600" b="0" i="0" u="none" strike="noStrike" kern="1200" baseline="0">
                        <a:solidFill>
                          <a:schemeClr val="tx1">
                            <a:lumMod val="75000"/>
                            <a:lumOff val="25000"/>
                          </a:schemeClr>
                        </a:solidFill>
                        <a:latin typeface="+mn-lt"/>
                        <a:ea typeface="+mn-ea"/>
                        <a:cs typeface="+mn-cs"/>
                      </a:defRPr>
                    </a:pPr>
                    <a:r>
                      <a:rPr lang="en-US" sz="2400">
                        <a:solidFill>
                          <a:schemeClr val="bg1"/>
                        </a:solidFill>
                      </a:rPr>
                      <a:t>50%</a:t>
                    </a:r>
                  </a:p>
                </c:rich>
              </c:tx>
              <c:spPr>
                <a:noFill/>
                <a:ln>
                  <a:noFill/>
                </a:ln>
                <a:effectLst/>
              </c:spPr>
              <c:txPr>
                <a:bodyPr rot="0" spcFirstLastPara="0" vertOverflow="ellipsis" vert="horz" wrap="square" lIns="38100" tIns="19050" rIns="38100" bIns="19050" anchor="ctr" anchorCtr="1"/>
                <a:lstStyle/>
                <a:p>
                  <a:pPr>
                    <a:defRPr lang="zh-CN" sz="16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B60-D044-BDDF-A6A9E9F59367}"/>
                </c:ext>
              </c:extLst>
            </c:dLbl>
            <c:spPr>
              <a:noFill/>
              <a:ln>
                <a:noFill/>
              </a:ln>
              <a:effectLst/>
            </c:spPr>
            <c:txPr>
              <a:bodyPr rot="0" spcFirstLastPara="0" vertOverflow="ellipsis" vert="horz" wrap="square" lIns="38100" tIns="19050" rIns="38100" bIns="19050" anchor="ctr" anchorCtr="1"/>
              <a:lstStyle/>
              <a:p>
                <a:pPr>
                  <a:defRPr lang="zh-CN" sz="24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MOOC考勤</c:v>
                </c:pt>
                <c:pt idx="1">
                  <c:v>结果交付</c:v>
                </c:pt>
                <c:pt idx="2">
                  <c:v>答辩展示</c:v>
                </c:pt>
              </c:strCache>
            </c:strRef>
          </c:cat>
          <c:val>
            <c:numRef>
              <c:f>Sheet1!$B$2:$B$4</c:f>
              <c:numCache>
                <c:formatCode>0%</c:formatCode>
                <c:ptCount val="3"/>
                <c:pt idx="0">
                  <c:v>0.2</c:v>
                </c:pt>
                <c:pt idx="1">
                  <c:v>0.5</c:v>
                </c:pt>
                <c:pt idx="2">
                  <c:v>0.3</c:v>
                </c:pt>
              </c:numCache>
            </c:numRef>
          </c:val>
          <c:extLst>
            <c:ext xmlns:c16="http://schemas.microsoft.com/office/drawing/2014/chart" uri="{C3380CC4-5D6E-409C-BE32-E72D297353CC}">
              <c16:uniqueId val="{00000006-5B60-D044-BDDF-A6A9E9F59367}"/>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lang="zh-CN" sz="1600"/>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645"/>
          <c:y val="4.0000000000000001E-3"/>
          <c:w val="0.60509999999999997"/>
          <c:h val="0.80679999999999996"/>
        </c:manualLayout>
      </c:layout>
      <c:doughnutChart>
        <c:varyColors val="1"/>
        <c:ser>
          <c:idx val="0"/>
          <c:order val="0"/>
          <c:tx>
            <c:strRef>
              <c:f>Sheet1!$B$1</c:f>
              <c:strCache>
                <c:ptCount val="1"/>
                <c:pt idx="0">
                  <c:v>销售额</c:v>
                </c:pt>
              </c:strCache>
            </c:strRef>
          </c:tx>
          <c:explosion val="1"/>
          <c:dPt>
            <c:idx val="0"/>
            <c:bubble3D val="0"/>
            <c:explosion val="0"/>
            <c:spPr>
              <a:solidFill>
                <a:srgbClr val="7E458A"/>
              </a:solidFill>
              <a:ln w="19050">
                <a:solidFill>
                  <a:schemeClr val="lt1"/>
                </a:solidFill>
              </a:ln>
              <a:effectLst/>
            </c:spPr>
            <c:extLst>
              <c:ext xmlns:c16="http://schemas.microsoft.com/office/drawing/2014/chart" uri="{C3380CC4-5D6E-409C-BE32-E72D297353CC}">
                <c16:uniqueId val="{00000001-953D-BD4F-949B-4AB2FA8F098E}"/>
              </c:ext>
            </c:extLst>
          </c:dPt>
          <c:dPt>
            <c:idx val="1"/>
            <c:bubble3D val="0"/>
            <c:explosion val="13"/>
            <c:spPr>
              <a:solidFill>
                <a:srgbClr val="E0D3E3"/>
              </a:solidFill>
              <a:ln w="19050">
                <a:solidFill>
                  <a:schemeClr val="lt1"/>
                </a:solidFill>
              </a:ln>
              <a:effectLst/>
            </c:spPr>
            <c:extLst>
              <c:ext xmlns:c16="http://schemas.microsoft.com/office/drawing/2014/chart" uri="{C3380CC4-5D6E-409C-BE32-E72D297353CC}">
                <c16:uniqueId val="{00000003-953D-BD4F-949B-4AB2FA8F098E}"/>
              </c:ext>
            </c:extLst>
          </c:dPt>
          <c:dPt>
            <c:idx val="2"/>
            <c:bubble3D val="0"/>
            <c:explosion val="6"/>
            <c:spPr>
              <a:solidFill>
                <a:srgbClr val="B392BA"/>
              </a:solidFill>
              <a:ln w="19050">
                <a:solidFill>
                  <a:schemeClr val="lt1"/>
                </a:solidFill>
              </a:ln>
              <a:effectLst/>
            </c:spPr>
            <c:extLst>
              <c:ext xmlns:c16="http://schemas.microsoft.com/office/drawing/2014/chart" uri="{C3380CC4-5D6E-409C-BE32-E72D297353CC}">
                <c16:uniqueId val="{00000005-953D-BD4F-949B-4AB2FA8F098E}"/>
              </c:ext>
            </c:extLst>
          </c:dPt>
          <c:dLbls>
            <c:dLbl>
              <c:idx val="0"/>
              <c:layout>
                <c:manualLayout>
                  <c:x val="2.1677505419376401E-3"/>
                  <c:y val="2.62149626940916E-3"/>
                </c:manualLayout>
              </c:layout>
              <c:tx>
                <c:rich>
                  <a:bodyPr/>
                  <a:lstStyle/>
                  <a:p>
                    <a:r>
                      <a:rPr lang="en-US" altLang="zh-CN" sz="2400">
                        <a:solidFill>
                          <a:schemeClr val="bg2"/>
                        </a:solidFill>
                      </a:rPr>
                      <a:t>20%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53D-BD4F-949B-4AB2FA8F098E}"/>
                </c:ext>
              </c:extLst>
            </c:dLbl>
            <c:dLbl>
              <c:idx val="1"/>
              <c:layout>
                <c:manualLayout>
                  <c:x val="1.2923128230782101E-2"/>
                  <c:y val="3.9120790481952002E-2"/>
                </c:manualLayout>
              </c:layout>
              <c:tx>
                <c:rich>
                  <a:bodyPr/>
                  <a:lstStyle/>
                  <a:p>
                    <a:r>
                      <a:rPr lang="en-US" altLang="zh-CN" sz="2400">
                        <a:solidFill>
                          <a:schemeClr val="tx1"/>
                        </a:solidFill>
                      </a:rP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53D-BD4F-949B-4AB2FA8F098E}"/>
                </c:ext>
              </c:extLst>
            </c:dLbl>
            <c:spPr>
              <a:noFill/>
              <a:ln>
                <a:noFill/>
              </a:ln>
              <a:effectLst/>
            </c:spPr>
            <c:txPr>
              <a:bodyPr rot="0" spcFirstLastPara="0" vertOverflow="ellipsis" vert="horz" wrap="square" lIns="38100" tIns="19050" rIns="38100" bIns="19050" anchor="ctr" anchorCtr="1"/>
              <a:lstStyle/>
              <a:p>
                <a:pPr>
                  <a:defRPr lang="zh-CN" sz="24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第一季度</c:v>
                </c:pt>
                <c:pt idx="1">
                  <c:v>第二季度</c:v>
                </c:pt>
                <c:pt idx="2">
                  <c:v>第三季度</c:v>
                </c:pt>
              </c:strCache>
            </c:strRef>
          </c:cat>
          <c:val>
            <c:numRef>
              <c:f>Sheet1!$B$2:$B$4</c:f>
              <c:numCache>
                <c:formatCode>0%</c:formatCode>
                <c:ptCount val="3"/>
                <c:pt idx="0">
                  <c:v>0.2</c:v>
                </c:pt>
                <c:pt idx="1">
                  <c:v>0.4</c:v>
                </c:pt>
                <c:pt idx="2">
                  <c:v>0.4</c:v>
                </c:pt>
              </c:numCache>
            </c:numRef>
          </c:val>
          <c:extLst>
            <c:ext xmlns:c16="http://schemas.microsoft.com/office/drawing/2014/chart" uri="{C3380CC4-5D6E-409C-BE32-E72D297353CC}">
              <c16:uniqueId val="{00000006-953D-BD4F-949B-4AB2FA8F098E}"/>
            </c:ext>
          </c:extLst>
        </c:ser>
        <c:dLbls>
          <c:showLegendKey val="0"/>
          <c:showVal val="1"/>
          <c:showCatName val="0"/>
          <c:showSerName val="0"/>
          <c:showPercent val="0"/>
          <c:showBubbleSize val="0"/>
          <c:showLeaderLines val="1"/>
        </c:dLbls>
        <c:firstSliceAng val="308"/>
        <c:holeSize val="58"/>
      </c:doughnutChart>
      <c:spPr>
        <a:noFill/>
        <a:ln>
          <a:noFill/>
        </a:ln>
        <a:effectLst/>
      </c:spPr>
    </c:plotArea>
    <c:plotVisOnly val="1"/>
    <c:dispBlanksAs val="gap"/>
    <c:showDLblsOverMax val="0"/>
  </c:chart>
  <c:spPr>
    <a:noFill/>
    <a:ln>
      <a:noFill/>
    </a:ln>
    <a:effectLst/>
  </c:spPr>
  <c:txPr>
    <a:bodyPr/>
    <a:lstStyle/>
    <a:p>
      <a:pPr>
        <a:defRPr lang="zh-CN" sz="2400"/>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solidFill>
              <a:srgbClr val="E0D3E3"/>
            </a:solidFill>
          </c:spPr>
          <c:dPt>
            <c:idx val="0"/>
            <c:bubble3D val="0"/>
            <c:spPr>
              <a:solidFill>
                <a:srgbClr val="E0D3E3">
                  <a:alpha val="40000"/>
                </a:srgbClr>
              </a:solidFill>
              <a:ln w="19050">
                <a:solidFill>
                  <a:schemeClr val="lt1"/>
                </a:solidFill>
              </a:ln>
              <a:effectLst/>
            </c:spPr>
            <c:extLst>
              <c:ext xmlns:c16="http://schemas.microsoft.com/office/drawing/2014/chart" uri="{C3380CC4-5D6E-409C-BE32-E72D297353CC}">
                <c16:uniqueId val="{00000001-321B-8B45-8CFA-6A933618D183}"/>
              </c:ext>
            </c:extLst>
          </c:dPt>
          <c:dPt>
            <c:idx val="1"/>
            <c:bubble3D val="0"/>
            <c:spPr>
              <a:solidFill>
                <a:srgbClr val="7E458A">
                  <a:alpha val="23000"/>
                </a:srgbClr>
              </a:solidFill>
              <a:ln w="19050">
                <a:solidFill>
                  <a:schemeClr val="lt1"/>
                </a:solidFill>
              </a:ln>
              <a:effectLst/>
            </c:spPr>
            <c:extLst>
              <c:ext xmlns:c16="http://schemas.microsoft.com/office/drawing/2014/chart" uri="{C3380CC4-5D6E-409C-BE32-E72D297353CC}">
                <c16:uniqueId val="{00000003-321B-8B45-8CFA-6A933618D183}"/>
              </c:ext>
            </c:extLst>
          </c:dPt>
          <c:dPt>
            <c:idx val="2"/>
            <c:bubble3D val="0"/>
            <c:spPr>
              <a:solidFill>
                <a:srgbClr val="7E458A">
                  <a:alpha val="62000"/>
                </a:srgbClr>
              </a:solidFill>
              <a:ln w="19050">
                <a:solidFill>
                  <a:schemeClr val="lt1"/>
                </a:solidFill>
              </a:ln>
              <a:effectLst/>
            </c:spPr>
            <c:extLst>
              <c:ext xmlns:c16="http://schemas.microsoft.com/office/drawing/2014/chart" uri="{C3380CC4-5D6E-409C-BE32-E72D297353CC}">
                <c16:uniqueId val="{00000005-321B-8B45-8CFA-6A933618D183}"/>
              </c:ext>
            </c:extLst>
          </c:dPt>
          <c:dLbls>
            <c:dLbl>
              <c:idx val="0"/>
              <c:dLblPos val="ctr"/>
              <c:showLegendKey val="0"/>
              <c:showVal val="1"/>
              <c:showCatName val="1"/>
              <c:showSerName val="0"/>
              <c:showPercent val="0"/>
              <c:showBubbleSize val="0"/>
              <c:extLst>
                <c:ext xmlns:c15="http://schemas.microsoft.com/office/drawing/2012/chart" uri="{CE6537A1-D6FC-4f65-9D91-7224C49458BB}">
                  <c15:layout>
                    <c:manualLayout>
                      <c:w val="0.32581759089985801"/>
                      <c:h val="0.237693665424593"/>
                    </c:manualLayout>
                  </c15:layout>
                </c:ext>
                <c:ext xmlns:c16="http://schemas.microsoft.com/office/drawing/2014/chart" uri="{C3380CC4-5D6E-409C-BE32-E72D297353CC}">
                  <c16:uniqueId val="{00000001-321B-8B45-8CFA-6A933618D183}"/>
                </c:ext>
              </c:extLst>
            </c:dLbl>
            <c:dLbl>
              <c:idx val="1"/>
              <c:layout>
                <c:manualLayout>
                  <c:x val="0.14209348288349"/>
                  <c:y val="-0.209744213379712"/>
                </c:manualLayout>
              </c:layout>
              <c:dLblPos val="bestFit"/>
              <c:showLegendKey val="0"/>
              <c:showVal val="1"/>
              <c:showCatName val="1"/>
              <c:showSerName val="0"/>
              <c:showPercent val="0"/>
              <c:showBubbleSize val="0"/>
              <c:extLst>
                <c:ext xmlns:c15="http://schemas.microsoft.com/office/drawing/2012/chart" uri="{CE6537A1-D6FC-4f65-9D91-7224C49458BB}">
                  <c15:layout>
                    <c:manualLayout>
                      <c:w val="0.35344302254722698"/>
                      <c:h val="0.237693665424593"/>
                    </c:manualLayout>
                  </c15:layout>
                </c:ext>
                <c:ext xmlns:c16="http://schemas.microsoft.com/office/drawing/2014/chart" uri="{C3380CC4-5D6E-409C-BE32-E72D297353CC}">
                  <c16:uniqueId val="{00000003-321B-8B45-8CFA-6A933618D183}"/>
                </c:ext>
              </c:extLst>
            </c:dLbl>
            <c:dLbl>
              <c:idx val="2"/>
              <c:layout>
                <c:manualLayout>
                  <c:x val="0.144780569708198"/>
                  <c:y val="0.23361735952117299"/>
                </c:manualLayout>
              </c:layout>
              <c:dLblPos val="bestFit"/>
              <c:showLegendKey val="0"/>
              <c:showVal val="1"/>
              <c:showCatName val="1"/>
              <c:showSerName val="0"/>
              <c:showPercent val="0"/>
              <c:showBubbleSize val="0"/>
              <c:extLst>
                <c:ext xmlns:c15="http://schemas.microsoft.com/office/drawing/2012/chart" uri="{CE6537A1-D6FC-4f65-9D91-7224C49458BB}">
                  <c15:layout>
                    <c:manualLayout>
                      <c:w val="0.33902092220190899"/>
                      <c:h val="0.237693665424593"/>
                    </c:manualLayout>
                  </c15:layout>
                </c:ext>
                <c:ext xmlns:c16="http://schemas.microsoft.com/office/drawing/2014/chart" uri="{C3380CC4-5D6E-409C-BE32-E72D297353CC}">
                  <c16:uniqueId val="{00000005-321B-8B45-8CFA-6A933618D183}"/>
                </c:ext>
              </c:extLst>
            </c:dLbl>
            <c:spPr>
              <a:noFill/>
              <a:ln>
                <a:noFill/>
              </a:ln>
              <a:effectLst/>
            </c:spPr>
            <c:txPr>
              <a:bodyPr rot="0" spcFirstLastPara="0" vertOverflow="ellipsis" vert="horz" wrap="square" lIns="38100" tIns="19050" rIns="38100" bIns="19050" anchor="ctr" anchorCtr="1"/>
              <a:lstStyle/>
              <a:p>
                <a:pPr>
                  <a:defRPr lang="zh-CN" sz="1800" b="0" i="0" u="none" strike="noStrike" kern="1200" baseline="0">
                    <a:solidFill>
                      <a:schemeClr val="tx1">
                        <a:lumMod val="75000"/>
                        <a:lumOff val="25000"/>
                      </a:schemeClr>
                    </a:solidFill>
                    <a:latin typeface="+mn-lt"/>
                    <a:ea typeface="+mn-ea"/>
                    <a:cs typeface="+mn-cs"/>
                  </a:defRPr>
                </a:pPr>
                <a:endParaRPr lang="zh-CN"/>
              </a:p>
            </c:txPr>
            <c:dLblPos val="ct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功能实现</c:v>
                </c:pt>
                <c:pt idx="1">
                  <c:v>前端风格</c:v>
                </c:pt>
                <c:pt idx="2">
                  <c:v>代码规范</c:v>
                </c:pt>
              </c:strCache>
            </c:strRef>
          </c:cat>
          <c:val>
            <c:numRef>
              <c:f>Sheet1!$B$2:$B$4</c:f>
              <c:numCache>
                <c:formatCode>0%</c:formatCode>
                <c:ptCount val="3"/>
                <c:pt idx="0">
                  <c:v>0.2</c:v>
                </c:pt>
                <c:pt idx="1">
                  <c:v>0.1</c:v>
                </c:pt>
                <c:pt idx="2">
                  <c:v>0.1</c:v>
                </c:pt>
              </c:numCache>
            </c:numRef>
          </c:val>
          <c:extLst>
            <c:ext xmlns:c16="http://schemas.microsoft.com/office/drawing/2014/chart" uri="{C3380CC4-5D6E-409C-BE32-E72D297353CC}">
              <c16:uniqueId val="{00000006-321B-8B45-8CFA-6A933618D183}"/>
            </c:ext>
          </c:extLst>
        </c:ser>
        <c:dLbls>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png>
</file>

<file path=ppt/media/image20.png>
</file>

<file path=ppt/media/image21.GIF>
</file>

<file path=ppt/media/image2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FBB3CA-3609-4056-9B23-4049BCB39C60}" type="datetimeFigureOut">
              <a:rPr lang="zh-CN" altLang="en-US" smtClean="0"/>
              <a:t>2022/6/26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25CCEA-3F45-46FD-873C-10FB1242F40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10</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2085268192"/>
      </p:ext>
    </p:extLst>
  </p:cSld>
  <p:clrMapOvr>
    <a:overrideClrMapping bg1="lt1" tx1="dk1" bg2="lt2" tx2="dk2" accent1="accent1" accent2="accent2" accent3="accent3" accent4="accent4" accent5="accent5" accent6="accent6" hlink="hlink" folHlink="folHlink"/>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11</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3196151313"/>
      </p:ext>
    </p:extLst>
  </p:cSld>
  <p:clrMapOvr>
    <a:overrideClrMapping bg1="lt1" tx1="dk1" bg2="lt2" tx2="dk2" accent1="accent1" accent2="accent2" accent3="accent3" accent4="accent4" accent5="accent5" accent6="accent6" hlink="hlink" folHlink="folHlink"/>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12</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3620023935"/>
      </p:ext>
    </p:extLst>
  </p:cSld>
  <p:clrMapOvr>
    <a:overrideClrMapping bg1="lt1" tx1="dk1" bg2="lt2" tx2="dk2" accent1="accent1" accent2="accent2" accent3="accent3" accent4="accent4" accent5="accent5" accent6="accent6" hlink="hlink" folHlink="folHlink"/>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13</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4004903992"/>
      </p:ext>
    </p:extLst>
  </p:cSld>
  <p:clrMapOvr>
    <a:overrideClrMapping bg1="lt1" tx1="dk1" bg2="lt2" tx2="dk2" accent1="accent1" accent2="accent2" accent3="accent3" accent4="accent4" accent5="accent5" accent6="accent6" hlink="hlink" folHlink="folHlink"/>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14</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4108047050"/>
      </p:ext>
    </p:extLst>
  </p:cSld>
  <p:clrMapOvr>
    <a:overrideClrMapping bg1="lt1" tx1="dk1" bg2="lt2" tx2="dk2" accent1="accent1" accent2="accent2" accent3="accent3" accent4="accent4" accent5="accent5" accent6="accent6" hlink="hlink" folHlink="folHlink"/>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15</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16</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17</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764375056"/>
      </p:ext>
    </p:extLst>
  </p:cSld>
  <p:clrMapOvr>
    <a:overrideClrMapping bg1="lt1" tx1="dk1" bg2="lt2" tx2="dk2" accent1="accent1" accent2="accent2" accent3="accent3" accent4="accent4" accent5="accent5" accent6="accent6" hlink="hlink" folHlink="folHlink"/>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18</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1455351397"/>
      </p:ext>
    </p:extLst>
  </p:cSld>
  <p:clrMapOvr>
    <a:overrideClrMapping bg1="lt1" tx1="dk1" bg2="lt2" tx2="dk2" accent1="accent1" accent2="accent2" accent3="accent3" accent4="accent4" accent5="accent5" accent6="accent6" hlink="hlink" folHlink="folHlink"/>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19</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20</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21</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23</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24</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25</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26</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27</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28</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30</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31</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32</a:t>
            </a:fld>
            <a:endParaRPr lang="zh-CN" altLang="en-US" sz="1200">
              <a:latin typeface="Calibri" panose="020F0502020204030204" pitchFamily="34" charset="0"/>
              <a:ea typeface="宋体"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25CCEA-3F45-46FD-873C-10FB1242F407}" type="slidenum">
              <a:rPr lang="zh-CN" altLang="en-US" smtClean="0"/>
              <a:t>33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4</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750480870"/>
      </p:ext>
    </p:extLst>
  </p:cSld>
  <p:clrMapOvr>
    <a:overrideClrMapping bg1="lt1" tx1="dk1" bg2="lt2" tx2="dk2" accent1="accent1" accent2="accent2" accent3="accent3" accent4="accent4" accent5="accent5" accent6="accent6" hlink="hlink" folHlink="folHlink"/>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5</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4018252243"/>
      </p:ext>
    </p:extLst>
  </p:cSld>
  <p:clrMapOvr>
    <a:overrideClrMapping bg1="lt1" tx1="dk1" bg2="lt2" tx2="dk2" accent1="accent1" accent2="accent2" accent3="accent3" accent4="accent4" accent5="accent5" accent6="accent6" hlink="hlink" folHlink="folHlink"/>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6</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1398700636"/>
      </p:ext>
    </p:extLst>
  </p:cSld>
  <p:clrMapOvr>
    <a:overrideClrMapping bg1="lt1" tx1="dk1" bg2="lt2" tx2="dk2" accent1="accent1" accent2="accent2" accent3="accent3" accent4="accent4" accent5="accent5" accent6="accent6" hlink="hlink" folHlink="folHlink"/>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7</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1520772076"/>
      </p:ext>
    </p:extLst>
  </p:cSld>
  <p:clrMapOvr>
    <a:overrideClrMapping bg1="lt1" tx1="dk1" bg2="lt2" tx2="dk2" accent1="accent1" accent2="accent2" accent3="accent3" accent4="accent4" accent5="accent5" accent6="accent6" hlink="hlink" folHlink="folHlink"/>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8</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2197935849"/>
      </p:ext>
    </p:extLst>
  </p:cSld>
  <p:clrMapOvr>
    <a:overrideClrMapping bg1="lt1" tx1="dk1" bg2="lt2" tx2="dk2" accent1="accent1" accent2="accent2" accent3="accent3" accent4="accent4" accent5="accent5" accent6="accent6" hlink="hlink" folHlink="folHlink"/>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100"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buFont typeface="Arial" panose="020B0604020202020204" pitchFamily="34" charset="0"/>
              <a:buNone/>
            </a:pPr>
            <a:fld id="{E99AA3BE-C2F8-4C8D-A3F1-70DA2356D4F9}" type="slidenum">
              <a:rPr lang="zh-CN" altLang="en-US" sz="1200">
                <a:latin typeface="Calibri" panose="020F0502020204030204" pitchFamily="34" charset="0"/>
                <a:ea typeface="宋体" pitchFamily="2" charset="-122"/>
              </a:rPr>
              <a:t>9</a:t>
            </a:fld>
            <a:endParaRPr lang="zh-CN" altLang="en-US" sz="1200">
              <a:latin typeface="Calibri" panose="020F0502020204030204" pitchFamily="34" charset="0"/>
              <a:ea typeface="宋体" pitchFamily="2" charset="-122"/>
            </a:endParaRPr>
          </a:p>
        </p:txBody>
      </p:sp>
    </p:spTree>
    <p:extLst>
      <p:ext uri="{BB962C8B-B14F-4D97-AF65-F5344CB8AC3E}">
        <p14:creationId xmlns:p14="http://schemas.microsoft.com/office/powerpoint/2010/main" val="3139038158"/>
      </p:ext>
    </p:extLst>
  </p:cSld>
  <p:clrMapOvr>
    <a:overrideClrMapping bg1="lt1" tx1="dk1" bg2="lt2" tx2="dk2" accent1="accent1" accent2="accent2" accent3="accent3" accent4="accent4" accent5="accent5" accent6="accent6" hlink="hlink" folHlink="folHlink"/>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2_自定义版式">
    <p:spTree>
      <p:nvGrpSpPr>
        <p:cNvPr id="1" name=""/>
        <p:cNvGrpSpPr/>
        <p:nvPr/>
      </p:nvGrpSpPr>
      <p:grpSpPr>
        <a:xfrm>
          <a:off x="0" y="0"/>
          <a:ext cx="0" cy="0"/>
          <a:chOff x="0" y="0"/>
          <a:chExt cx="0" cy="0"/>
        </a:xfrm>
      </p:grpSpPr>
      <p:sp>
        <p:nvSpPr>
          <p:cNvPr id="9" name="任意多边形: 形状 8"/>
          <p:cNvSpPr>
            <a:spLocks noGrp="1"/>
          </p:cNvSpPr>
          <p:nvPr>
            <p:ph type="pic" sz="quarter" idx="10"/>
          </p:nvPr>
        </p:nvSpPr>
        <p:spPr>
          <a:xfrm>
            <a:off x="3206976" y="3642529"/>
            <a:ext cx="5153701" cy="2008692"/>
          </a:xfrm>
          <a:custGeom>
            <a:avLst/>
            <a:gdLst>
              <a:gd name="connsiteX0" fmla="*/ 3282886 w 5153701"/>
              <a:gd name="connsiteY0" fmla="*/ 0 h 2008692"/>
              <a:gd name="connsiteX1" fmla="*/ 5153701 w 5153701"/>
              <a:gd name="connsiteY1" fmla="*/ 725628 h 2008692"/>
              <a:gd name="connsiteX2" fmla="*/ 1870815 w 5153701"/>
              <a:gd name="connsiteY2" fmla="*/ 2008692 h 2008692"/>
              <a:gd name="connsiteX3" fmla="*/ 0 w 5153701"/>
              <a:gd name="connsiteY3" fmla="*/ 1283064 h 2008692"/>
            </a:gdLst>
            <a:ahLst/>
            <a:cxnLst>
              <a:cxn ang="0">
                <a:pos x="connsiteX0" y="connsiteY0"/>
              </a:cxn>
              <a:cxn ang="0">
                <a:pos x="connsiteX1" y="connsiteY1"/>
              </a:cxn>
              <a:cxn ang="0">
                <a:pos x="connsiteX2" y="connsiteY2"/>
              </a:cxn>
              <a:cxn ang="0">
                <a:pos x="connsiteX3" y="connsiteY3"/>
              </a:cxn>
            </a:cxnLst>
            <a:rect l="l" t="t" r="r" b="b"/>
            <a:pathLst>
              <a:path w="5153701" h="2008692">
                <a:moveTo>
                  <a:pt x="3282886" y="0"/>
                </a:moveTo>
                <a:lnTo>
                  <a:pt x="5153701" y="725628"/>
                </a:lnTo>
                <a:lnTo>
                  <a:pt x="1870815" y="2008692"/>
                </a:lnTo>
                <a:lnTo>
                  <a:pt x="0" y="1283064"/>
                </a:lnTo>
                <a:close/>
              </a:path>
            </a:pathLst>
          </a:custGeom>
        </p:spPr>
        <p:txBody>
          <a:bodyPr wrap="square">
            <a:noAutofit/>
          </a:bodyPr>
          <a:lstStyle/>
          <a:p>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275022" y="1604549"/>
            <a:ext cx="2307772" cy="4392488"/>
          </a:xfrm>
          <a:custGeom>
            <a:avLst/>
            <a:gdLst>
              <a:gd name="connsiteX0" fmla="*/ 0 w 2307772"/>
              <a:gd name="connsiteY0" fmla="*/ 0 h 4392488"/>
              <a:gd name="connsiteX1" fmla="*/ 2307772 w 2307772"/>
              <a:gd name="connsiteY1" fmla="*/ 0 h 4392488"/>
              <a:gd name="connsiteX2" fmla="*/ 2307772 w 2307772"/>
              <a:gd name="connsiteY2" fmla="*/ 4392488 h 4392488"/>
              <a:gd name="connsiteX3" fmla="*/ 0 w 2307772"/>
              <a:gd name="connsiteY3" fmla="*/ 4392488 h 4392488"/>
            </a:gdLst>
            <a:ahLst/>
            <a:cxnLst>
              <a:cxn ang="0">
                <a:pos x="connsiteX0" y="connsiteY0"/>
              </a:cxn>
              <a:cxn ang="0">
                <a:pos x="connsiteX1" y="connsiteY1"/>
              </a:cxn>
              <a:cxn ang="0">
                <a:pos x="connsiteX2" y="connsiteY2"/>
              </a:cxn>
              <a:cxn ang="0">
                <a:pos x="connsiteX3" y="connsiteY3"/>
              </a:cxn>
            </a:cxnLst>
            <a:rect l="l" t="t" r="r" b="b"/>
            <a:pathLst>
              <a:path w="2307772" h="4392488">
                <a:moveTo>
                  <a:pt x="0" y="0"/>
                </a:moveTo>
                <a:lnTo>
                  <a:pt x="2307772" y="0"/>
                </a:lnTo>
                <a:lnTo>
                  <a:pt x="2307772" y="4392488"/>
                </a:lnTo>
                <a:lnTo>
                  <a:pt x="0" y="4392488"/>
                </a:ln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716939" y="1604549"/>
            <a:ext cx="2307772" cy="4392488"/>
          </a:xfrm>
          <a:custGeom>
            <a:avLst/>
            <a:gdLst>
              <a:gd name="connsiteX0" fmla="*/ 0 w 2307772"/>
              <a:gd name="connsiteY0" fmla="*/ 0 h 4392488"/>
              <a:gd name="connsiteX1" fmla="*/ 2307772 w 2307772"/>
              <a:gd name="connsiteY1" fmla="*/ 0 h 4392488"/>
              <a:gd name="connsiteX2" fmla="*/ 2307772 w 2307772"/>
              <a:gd name="connsiteY2" fmla="*/ 4392488 h 4392488"/>
              <a:gd name="connsiteX3" fmla="*/ 0 w 2307772"/>
              <a:gd name="connsiteY3" fmla="*/ 4392488 h 4392488"/>
            </a:gdLst>
            <a:ahLst/>
            <a:cxnLst>
              <a:cxn ang="0">
                <a:pos x="connsiteX0" y="connsiteY0"/>
              </a:cxn>
              <a:cxn ang="0">
                <a:pos x="connsiteX1" y="connsiteY1"/>
              </a:cxn>
              <a:cxn ang="0">
                <a:pos x="connsiteX2" y="connsiteY2"/>
              </a:cxn>
              <a:cxn ang="0">
                <a:pos x="connsiteX3" y="connsiteY3"/>
              </a:cxn>
            </a:cxnLst>
            <a:rect l="l" t="t" r="r" b="b"/>
            <a:pathLst>
              <a:path w="2307772" h="4392488">
                <a:moveTo>
                  <a:pt x="0" y="0"/>
                </a:moveTo>
                <a:lnTo>
                  <a:pt x="2307772" y="0"/>
                </a:lnTo>
                <a:lnTo>
                  <a:pt x="2307772" y="4392488"/>
                </a:lnTo>
                <a:lnTo>
                  <a:pt x="0" y="4392488"/>
                </a:ln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163073" y="1604549"/>
            <a:ext cx="2307772" cy="4392488"/>
          </a:xfrm>
          <a:custGeom>
            <a:avLst/>
            <a:gdLst>
              <a:gd name="connsiteX0" fmla="*/ 0 w 2307772"/>
              <a:gd name="connsiteY0" fmla="*/ 0 h 4392488"/>
              <a:gd name="connsiteX1" fmla="*/ 2307772 w 2307772"/>
              <a:gd name="connsiteY1" fmla="*/ 0 h 4392488"/>
              <a:gd name="connsiteX2" fmla="*/ 2307772 w 2307772"/>
              <a:gd name="connsiteY2" fmla="*/ 4392488 h 4392488"/>
              <a:gd name="connsiteX3" fmla="*/ 0 w 2307772"/>
              <a:gd name="connsiteY3" fmla="*/ 4392488 h 4392488"/>
            </a:gdLst>
            <a:ahLst/>
            <a:cxnLst>
              <a:cxn ang="0">
                <a:pos x="connsiteX0" y="connsiteY0"/>
              </a:cxn>
              <a:cxn ang="0">
                <a:pos x="connsiteX1" y="connsiteY1"/>
              </a:cxn>
              <a:cxn ang="0">
                <a:pos x="connsiteX2" y="connsiteY2"/>
              </a:cxn>
              <a:cxn ang="0">
                <a:pos x="connsiteX3" y="connsiteY3"/>
              </a:cxn>
            </a:cxnLst>
            <a:rect l="l" t="t" r="r" b="b"/>
            <a:pathLst>
              <a:path w="2307772" h="4392488">
                <a:moveTo>
                  <a:pt x="0" y="0"/>
                </a:moveTo>
                <a:lnTo>
                  <a:pt x="2307772" y="0"/>
                </a:lnTo>
                <a:lnTo>
                  <a:pt x="2307772" y="4392488"/>
                </a:lnTo>
                <a:lnTo>
                  <a:pt x="0" y="4392488"/>
                </a:ln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8609207" y="1604549"/>
            <a:ext cx="2307772" cy="4392488"/>
          </a:xfrm>
          <a:custGeom>
            <a:avLst/>
            <a:gdLst>
              <a:gd name="connsiteX0" fmla="*/ 0 w 2307772"/>
              <a:gd name="connsiteY0" fmla="*/ 0 h 4392488"/>
              <a:gd name="connsiteX1" fmla="*/ 2307772 w 2307772"/>
              <a:gd name="connsiteY1" fmla="*/ 0 h 4392488"/>
              <a:gd name="connsiteX2" fmla="*/ 2307772 w 2307772"/>
              <a:gd name="connsiteY2" fmla="*/ 4392488 h 4392488"/>
              <a:gd name="connsiteX3" fmla="*/ 0 w 2307772"/>
              <a:gd name="connsiteY3" fmla="*/ 4392488 h 4392488"/>
            </a:gdLst>
            <a:ahLst/>
            <a:cxnLst>
              <a:cxn ang="0">
                <a:pos x="connsiteX0" y="connsiteY0"/>
              </a:cxn>
              <a:cxn ang="0">
                <a:pos x="connsiteX1" y="connsiteY1"/>
              </a:cxn>
              <a:cxn ang="0">
                <a:pos x="connsiteX2" y="connsiteY2"/>
              </a:cxn>
              <a:cxn ang="0">
                <a:pos x="connsiteX3" y="connsiteY3"/>
              </a:cxn>
            </a:cxnLst>
            <a:rect l="l" t="t" r="r" b="b"/>
            <a:pathLst>
              <a:path w="2307772" h="4392488">
                <a:moveTo>
                  <a:pt x="0" y="0"/>
                </a:moveTo>
                <a:lnTo>
                  <a:pt x="2307772" y="0"/>
                </a:lnTo>
                <a:lnTo>
                  <a:pt x="2307772" y="4392488"/>
                </a:lnTo>
                <a:lnTo>
                  <a:pt x="0" y="4392488"/>
                </a:lnTo>
                <a:close/>
              </a:path>
            </a:pathLst>
          </a:custGeom>
        </p:spPr>
        <p:txBody>
          <a:bodyPr wrap="square">
            <a:noAutofit/>
          </a:bodyPr>
          <a:lstStyle/>
          <a:p>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3783010" y="1685926"/>
            <a:ext cx="2363161" cy="2123312"/>
          </a:xfrm>
          <a:custGeom>
            <a:avLst/>
            <a:gdLst>
              <a:gd name="connsiteX0" fmla="*/ 0 w 2363161"/>
              <a:gd name="connsiteY0" fmla="*/ 0 h 2123312"/>
              <a:gd name="connsiteX1" fmla="*/ 2363161 w 2363161"/>
              <a:gd name="connsiteY1" fmla="*/ 0 h 2123312"/>
              <a:gd name="connsiteX2" fmla="*/ 2363161 w 2363161"/>
              <a:gd name="connsiteY2" fmla="*/ 2123312 h 2123312"/>
              <a:gd name="connsiteX3" fmla="*/ 0 w 2363161"/>
              <a:gd name="connsiteY3" fmla="*/ 2123312 h 2123312"/>
            </a:gdLst>
            <a:ahLst/>
            <a:cxnLst>
              <a:cxn ang="0">
                <a:pos x="connsiteX0" y="connsiteY0"/>
              </a:cxn>
              <a:cxn ang="0">
                <a:pos x="connsiteX1" y="connsiteY1"/>
              </a:cxn>
              <a:cxn ang="0">
                <a:pos x="connsiteX2" y="connsiteY2"/>
              </a:cxn>
              <a:cxn ang="0">
                <a:pos x="connsiteX3" y="connsiteY3"/>
              </a:cxn>
            </a:cxnLst>
            <a:rect l="l" t="t" r="r" b="b"/>
            <a:pathLst>
              <a:path w="2363161" h="2123312">
                <a:moveTo>
                  <a:pt x="0" y="0"/>
                </a:moveTo>
                <a:lnTo>
                  <a:pt x="2363161" y="0"/>
                </a:lnTo>
                <a:lnTo>
                  <a:pt x="2363161" y="2123312"/>
                </a:lnTo>
                <a:lnTo>
                  <a:pt x="0" y="2123312"/>
                </a:lnTo>
                <a:close/>
              </a:path>
            </a:pathLst>
          </a:custGeom>
        </p:spPr>
        <p:txBody>
          <a:bodyPr wrap="square">
            <a:noAutofit/>
          </a:bodyPr>
          <a:lstStyle/>
          <a:p>
            <a:endParaRPr lang="zh-CN" altLang="en-US"/>
          </a:p>
        </p:txBody>
      </p:sp>
      <p:sp>
        <p:nvSpPr>
          <p:cNvPr id="12" name="图片占位符 11"/>
          <p:cNvSpPr>
            <a:spLocks noGrp="1"/>
          </p:cNvSpPr>
          <p:nvPr>
            <p:ph type="pic" sz="quarter" idx="11"/>
          </p:nvPr>
        </p:nvSpPr>
        <p:spPr>
          <a:xfrm>
            <a:off x="3783010" y="3794364"/>
            <a:ext cx="2363161" cy="2140046"/>
          </a:xfrm>
          <a:custGeom>
            <a:avLst/>
            <a:gdLst>
              <a:gd name="connsiteX0" fmla="*/ 0 w 2363161"/>
              <a:gd name="connsiteY0" fmla="*/ 0 h 2140046"/>
              <a:gd name="connsiteX1" fmla="*/ 2363161 w 2363161"/>
              <a:gd name="connsiteY1" fmla="*/ 0 h 2140046"/>
              <a:gd name="connsiteX2" fmla="*/ 2363161 w 2363161"/>
              <a:gd name="connsiteY2" fmla="*/ 2140046 h 2140046"/>
              <a:gd name="connsiteX3" fmla="*/ 0 w 2363161"/>
              <a:gd name="connsiteY3" fmla="*/ 2140046 h 2140046"/>
            </a:gdLst>
            <a:ahLst/>
            <a:cxnLst>
              <a:cxn ang="0">
                <a:pos x="connsiteX0" y="connsiteY0"/>
              </a:cxn>
              <a:cxn ang="0">
                <a:pos x="connsiteX1" y="connsiteY1"/>
              </a:cxn>
              <a:cxn ang="0">
                <a:pos x="connsiteX2" y="connsiteY2"/>
              </a:cxn>
              <a:cxn ang="0">
                <a:pos x="connsiteX3" y="connsiteY3"/>
              </a:cxn>
            </a:cxnLst>
            <a:rect l="l" t="t" r="r" b="b"/>
            <a:pathLst>
              <a:path w="2363161" h="2140046">
                <a:moveTo>
                  <a:pt x="0" y="0"/>
                </a:moveTo>
                <a:lnTo>
                  <a:pt x="2363161" y="0"/>
                </a:lnTo>
                <a:lnTo>
                  <a:pt x="2363161" y="2140046"/>
                </a:lnTo>
                <a:lnTo>
                  <a:pt x="0" y="2140046"/>
                </a:lnTo>
                <a:close/>
              </a:path>
            </a:pathLst>
          </a:custGeom>
        </p:spPr>
        <p:txBody>
          <a:bodyPr wrap="square">
            <a:noAutofit/>
          </a:bodyPr>
          <a:lstStyle/>
          <a:p>
            <a:endParaRPr lang="zh-CN" altLang="en-US"/>
          </a:p>
        </p:txBody>
      </p:sp>
      <p:sp>
        <p:nvSpPr>
          <p:cNvPr id="10" name="图片占位符 9"/>
          <p:cNvSpPr>
            <a:spLocks noGrp="1"/>
          </p:cNvSpPr>
          <p:nvPr>
            <p:ph type="pic" sz="quarter" idx="12"/>
          </p:nvPr>
        </p:nvSpPr>
        <p:spPr>
          <a:xfrm>
            <a:off x="6146171" y="3794364"/>
            <a:ext cx="2374316" cy="2140046"/>
          </a:xfrm>
          <a:custGeom>
            <a:avLst/>
            <a:gdLst>
              <a:gd name="connsiteX0" fmla="*/ 0 w 2374316"/>
              <a:gd name="connsiteY0" fmla="*/ 0 h 2140046"/>
              <a:gd name="connsiteX1" fmla="*/ 2374316 w 2374316"/>
              <a:gd name="connsiteY1" fmla="*/ 0 h 2140046"/>
              <a:gd name="connsiteX2" fmla="*/ 2374316 w 2374316"/>
              <a:gd name="connsiteY2" fmla="*/ 2140046 h 2140046"/>
              <a:gd name="connsiteX3" fmla="*/ 0 w 2374316"/>
              <a:gd name="connsiteY3" fmla="*/ 2140046 h 2140046"/>
            </a:gdLst>
            <a:ahLst/>
            <a:cxnLst>
              <a:cxn ang="0">
                <a:pos x="connsiteX0" y="connsiteY0"/>
              </a:cxn>
              <a:cxn ang="0">
                <a:pos x="connsiteX1" y="connsiteY1"/>
              </a:cxn>
              <a:cxn ang="0">
                <a:pos x="connsiteX2" y="connsiteY2"/>
              </a:cxn>
              <a:cxn ang="0">
                <a:pos x="connsiteX3" y="connsiteY3"/>
              </a:cxn>
            </a:cxnLst>
            <a:rect l="l" t="t" r="r" b="b"/>
            <a:pathLst>
              <a:path w="2374316" h="2140046">
                <a:moveTo>
                  <a:pt x="0" y="0"/>
                </a:moveTo>
                <a:lnTo>
                  <a:pt x="2374316" y="0"/>
                </a:lnTo>
                <a:lnTo>
                  <a:pt x="2374316" y="2140046"/>
                </a:lnTo>
                <a:lnTo>
                  <a:pt x="0" y="2140046"/>
                </a:lnTo>
                <a:close/>
              </a:path>
            </a:pathLst>
          </a:custGeom>
        </p:spPr>
        <p:txBody>
          <a:bodyPr wrap="square">
            <a:noAutofit/>
          </a:bodyPr>
          <a:lstStyle/>
          <a:p>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3_自定义版式">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1855787" y="2347371"/>
            <a:ext cx="1602276" cy="1233788"/>
          </a:xfrm>
          <a:custGeom>
            <a:avLst/>
            <a:gdLst>
              <a:gd name="connsiteX0" fmla="*/ 0 w 1602276"/>
              <a:gd name="connsiteY0" fmla="*/ 0 h 1233788"/>
              <a:gd name="connsiteX1" fmla="*/ 1602276 w 1602276"/>
              <a:gd name="connsiteY1" fmla="*/ 0 h 1233788"/>
              <a:gd name="connsiteX2" fmla="*/ 1602276 w 1602276"/>
              <a:gd name="connsiteY2" fmla="*/ 1233788 h 1233788"/>
              <a:gd name="connsiteX3" fmla="*/ 0 w 1602276"/>
              <a:gd name="connsiteY3" fmla="*/ 1233788 h 1233788"/>
            </a:gdLst>
            <a:ahLst/>
            <a:cxnLst>
              <a:cxn ang="0">
                <a:pos x="connsiteX0" y="connsiteY0"/>
              </a:cxn>
              <a:cxn ang="0">
                <a:pos x="connsiteX1" y="connsiteY1"/>
              </a:cxn>
              <a:cxn ang="0">
                <a:pos x="connsiteX2" y="connsiteY2"/>
              </a:cxn>
              <a:cxn ang="0">
                <a:pos x="connsiteX3" y="connsiteY3"/>
              </a:cxn>
            </a:cxnLst>
            <a:rect l="l" t="t" r="r" b="b"/>
            <a:pathLst>
              <a:path w="1602276" h="1233788">
                <a:moveTo>
                  <a:pt x="0" y="0"/>
                </a:moveTo>
                <a:lnTo>
                  <a:pt x="1602276" y="0"/>
                </a:lnTo>
                <a:lnTo>
                  <a:pt x="1602276" y="1233788"/>
                </a:lnTo>
                <a:lnTo>
                  <a:pt x="0" y="1233788"/>
                </a:lnTo>
                <a:close/>
              </a:path>
            </a:pathLst>
          </a:custGeom>
        </p:spPr>
        <p:txBody>
          <a:bodyPr wrap="square">
            <a:noAutofit/>
          </a:bodyPr>
          <a:lstStyle/>
          <a:p>
            <a:endParaRPr lang="zh-CN" altLang="en-US"/>
          </a:p>
        </p:txBody>
      </p:sp>
      <p:sp>
        <p:nvSpPr>
          <p:cNvPr id="9" name="图片占位符 8"/>
          <p:cNvSpPr>
            <a:spLocks noGrp="1"/>
          </p:cNvSpPr>
          <p:nvPr>
            <p:ph type="pic" sz="quarter" idx="11"/>
          </p:nvPr>
        </p:nvSpPr>
        <p:spPr>
          <a:xfrm>
            <a:off x="8319618" y="4440006"/>
            <a:ext cx="1602276" cy="1233788"/>
          </a:xfrm>
          <a:custGeom>
            <a:avLst/>
            <a:gdLst>
              <a:gd name="connsiteX0" fmla="*/ 0 w 1602276"/>
              <a:gd name="connsiteY0" fmla="*/ 0 h 1233788"/>
              <a:gd name="connsiteX1" fmla="*/ 1602276 w 1602276"/>
              <a:gd name="connsiteY1" fmla="*/ 0 h 1233788"/>
              <a:gd name="connsiteX2" fmla="*/ 1602276 w 1602276"/>
              <a:gd name="connsiteY2" fmla="*/ 1233788 h 1233788"/>
              <a:gd name="connsiteX3" fmla="*/ 0 w 1602276"/>
              <a:gd name="connsiteY3" fmla="*/ 1233788 h 1233788"/>
            </a:gdLst>
            <a:ahLst/>
            <a:cxnLst>
              <a:cxn ang="0">
                <a:pos x="connsiteX0" y="connsiteY0"/>
              </a:cxn>
              <a:cxn ang="0">
                <a:pos x="connsiteX1" y="connsiteY1"/>
              </a:cxn>
              <a:cxn ang="0">
                <a:pos x="connsiteX2" y="connsiteY2"/>
              </a:cxn>
              <a:cxn ang="0">
                <a:pos x="connsiteX3" y="connsiteY3"/>
              </a:cxn>
            </a:cxnLst>
            <a:rect l="l" t="t" r="r" b="b"/>
            <a:pathLst>
              <a:path w="1602276" h="1233788">
                <a:moveTo>
                  <a:pt x="0" y="0"/>
                </a:moveTo>
                <a:lnTo>
                  <a:pt x="1602276" y="0"/>
                </a:lnTo>
                <a:lnTo>
                  <a:pt x="1602276" y="1233788"/>
                </a:lnTo>
                <a:lnTo>
                  <a:pt x="0" y="1233788"/>
                </a:lnTo>
                <a:close/>
              </a:path>
            </a:pathLst>
          </a:custGeom>
        </p:spPr>
        <p:txBody>
          <a:bodyPr wrap="square">
            <a:noAutofit/>
          </a:bodyPr>
          <a:lstStyle/>
          <a:p>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6_自定义版式">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1277258" y="2102236"/>
            <a:ext cx="4150305" cy="2433744"/>
          </a:xfrm>
          <a:custGeom>
            <a:avLst/>
            <a:gdLst>
              <a:gd name="connsiteX0" fmla="*/ 177031 w 4150305"/>
              <a:gd name="connsiteY0" fmla="*/ 0 h 2433744"/>
              <a:gd name="connsiteX1" fmla="*/ 3973274 w 4150305"/>
              <a:gd name="connsiteY1" fmla="*/ 0 h 2433744"/>
              <a:gd name="connsiteX2" fmla="*/ 4150305 w 4150305"/>
              <a:gd name="connsiteY2" fmla="*/ 177031 h 2433744"/>
              <a:gd name="connsiteX3" fmla="*/ 4150305 w 4150305"/>
              <a:gd name="connsiteY3" fmla="*/ 2256713 h 2433744"/>
              <a:gd name="connsiteX4" fmla="*/ 3973274 w 4150305"/>
              <a:gd name="connsiteY4" fmla="*/ 2433744 h 2433744"/>
              <a:gd name="connsiteX5" fmla="*/ 177031 w 4150305"/>
              <a:gd name="connsiteY5" fmla="*/ 2433744 h 2433744"/>
              <a:gd name="connsiteX6" fmla="*/ 0 w 4150305"/>
              <a:gd name="connsiteY6" fmla="*/ 2256713 h 2433744"/>
              <a:gd name="connsiteX7" fmla="*/ 0 w 4150305"/>
              <a:gd name="connsiteY7" fmla="*/ 177031 h 2433744"/>
              <a:gd name="connsiteX8" fmla="*/ 177031 w 4150305"/>
              <a:gd name="connsiteY8" fmla="*/ 0 h 24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0305" h="2433744">
                <a:moveTo>
                  <a:pt x="177031" y="0"/>
                </a:moveTo>
                <a:lnTo>
                  <a:pt x="3973274" y="0"/>
                </a:lnTo>
                <a:cubicBezTo>
                  <a:pt x="4071046" y="0"/>
                  <a:pt x="4150305" y="79259"/>
                  <a:pt x="4150305" y="177031"/>
                </a:cubicBezTo>
                <a:lnTo>
                  <a:pt x="4150305" y="2256713"/>
                </a:lnTo>
                <a:cubicBezTo>
                  <a:pt x="4150305" y="2354485"/>
                  <a:pt x="4071046" y="2433744"/>
                  <a:pt x="3973274" y="2433744"/>
                </a:cubicBezTo>
                <a:lnTo>
                  <a:pt x="177031" y="2433744"/>
                </a:lnTo>
                <a:cubicBezTo>
                  <a:pt x="79259" y="2433744"/>
                  <a:pt x="0" y="2354485"/>
                  <a:pt x="0" y="2256713"/>
                </a:cubicBezTo>
                <a:lnTo>
                  <a:pt x="0" y="177031"/>
                </a:lnTo>
                <a:cubicBezTo>
                  <a:pt x="0" y="79259"/>
                  <a:pt x="79259" y="0"/>
                  <a:pt x="177031" y="0"/>
                </a:cubicBezTo>
                <a:close/>
              </a:path>
            </a:pathLst>
          </a:custGeom>
        </p:spPr>
        <p:txBody>
          <a:bodyPr wrap="square">
            <a:noAutofit/>
          </a:bodyPr>
          <a:lstStyle/>
          <a:p>
            <a:endParaRPr lang="zh-CN" altLang="en-US"/>
          </a:p>
        </p:txBody>
      </p:sp>
      <p:sp>
        <p:nvSpPr>
          <p:cNvPr id="9" name="图片占位符 8"/>
          <p:cNvSpPr>
            <a:spLocks noGrp="1"/>
          </p:cNvSpPr>
          <p:nvPr>
            <p:ph type="pic" sz="quarter" idx="11"/>
          </p:nvPr>
        </p:nvSpPr>
        <p:spPr>
          <a:xfrm>
            <a:off x="6764439" y="2102236"/>
            <a:ext cx="4150305" cy="2433744"/>
          </a:xfrm>
          <a:custGeom>
            <a:avLst/>
            <a:gdLst>
              <a:gd name="connsiteX0" fmla="*/ 202439 w 4150305"/>
              <a:gd name="connsiteY0" fmla="*/ 0 h 2433744"/>
              <a:gd name="connsiteX1" fmla="*/ 3947866 w 4150305"/>
              <a:gd name="connsiteY1" fmla="*/ 0 h 2433744"/>
              <a:gd name="connsiteX2" fmla="*/ 4150305 w 4150305"/>
              <a:gd name="connsiteY2" fmla="*/ 202439 h 2433744"/>
              <a:gd name="connsiteX3" fmla="*/ 4150305 w 4150305"/>
              <a:gd name="connsiteY3" fmla="*/ 2231305 h 2433744"/>
              <a:gd name="connsiteX4" fmla="*/ 3947866 w 4150305"/>
              <a:gd name="connsiteY4" fmla="*/ 2433744 h 2433744"/>
              <a:gd name="connsiteX5" fmla="*/ 202439 w 4150305"/>
              <a:gd name="connsiteY5" fmla="*/ 2433744 h 2433744"/>
              <a:gd name="connsiteX6" fmla="*/ 0 w 4150305"/>
              <a:gd name="connsiteY6" fmla="*/ 2231305 h 2433744"/>
              <a:gd name="connsiteX7" fmla="*/ 0 w 4150305"/>
              <a:gd name="connsiteY7" fmla="*/ 202439 h 2433744"/>
              <a:gd name="connsiteX8" fmla="*/ 202439 w 4150305"/>
              <a:gd name="connsiteY8" fmla="*/ 0 h 24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0305" h="2433744">
                <a:moveTo>
                  <a:pt x="202439" y="0"/>
                </a:moveTo>
                <a:lnTo>
                  <a:pt x="3947866" y="0"/>
                </a:lnTo>
                <a:cubicBezTo>
                  <a:pt x="4059670" y="0"/>
                  <a:pt x="4150305" y="90635"/>
                  <a:pt x="4150305" y="202439"/>
                </a:cubicBezTo>
                <a:lnTo>
                  <a:pt x="4150305" y="2231305"/>
                </a:lnTo>
                <a:cubicBezTo>
                  <a:pt x="4150305" y="2343109"/>
                  <a:pt x="4059670" y="2433744"/>
                  <a:pt x="3947866" y="2433744"/>
                </a:cubicBezTo>
                <a:lnTo>
                  <a:pt x="202439" y="2433744"/>
                </a:lnTo>
                <a:cubicBezTo>
                  <a:pt x="90635" y="2433744"/>
                  <a:pt x="0" y="2343109"/>
                  <a:pt x="0" y="2231305"/>
                </a:cubicBezTo>
                <a:lnTo>
                  <a:pt x="0" y="202439"/>
                </a:lnTo>
                <a:cubicBezTo>
                  <a:pt x="0" y="90635"/>
                  <a:pt x="90635" y="0"/>
                  <a:pt x="202439" y="0"/>
                </a:cubicBezTo>
                <a:close/>
              </a:path>
            </a:pathLst>
          </a:custGeom>
        </p:spPr>
        <p:txBody>
          <a:bodyPr wrap="square">
            <a:noAutofit/>
          </a:bodyPr>
          <a:lstStyle/>
          <a:p>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3">
            <a:alphaModFix amt="50000"/>
          </a:blip>
          <a:stretch>
            <a:fillRect/>
          </a:stretch>
        </a:blip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tags" Target="../tags/tag7.xml"/><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15.png"/><Relationship Id="rId2" Type="http://schemas.openxmlformats.org/officeDocument/2006/relationships/slideLayout" Target="../slideLayouts/slideLayout6.xml"/><Relationship Id="rId1" Type="http://schemas.openxmlformats.org/officeDocument/2006/relationships/tags" Target="../tags/tag8.xml"/><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17.jpeg"/><Relationship Id="rId2" Type="http://schemas.openxmlformats.org/officeDocument/2006/relationships/slideLayout" Target="../slideLayouts/slideLayout6.xml"/><Relationship Id="rId1" Type="http://schemas.openxmlformats.org/officeDocument/2006/relationships/tags" Target="../tags/tag9.xml"/><Relationship Id="rId6" Type="http://schemas.openxmlformats.org/officeDocument/2006/relationships/image" Target="../media/image16.jpe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tags" Target="../tags/tag10.xml"/><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tags" Target="../tags/tag11.xm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4.xml"/><Relationship Id="rId7" Type="http://schemas.openxmlformats.org/officeDocument/2006/relationships/notesSlide" Target="../notesSlides/notesSlide15.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Layout" Target="../slideLayouts/slideLayout6.xml"/><Relationship Id="rId5" Type="http://schemas.openxmlformats.org/officeDocument/2006/relationships/tags" Target="../tags/tag16.xml"/><Relationship Id="rId4" Type="http://schemas.openxmlformats.org/officeDocument/2006/relationships/tags" Target="../tags/tag15.xml"/><Relationship Id="rId9"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17.xml"/><Relationship Id="rId6" Type="http://schemas.openxmlformats.org/officeDocument/2006/relationships/chart" Target="../charts/chart1.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18.xml"/><Relationship Id="rId6" Type="http://schemas.openxmlformats.org/officeDocument/2006/relationships/image" Target="../media/image18.png"/><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6.xml"/><Relationship Id="rId1" Type="http://schemas.openxmlformats.org/officeDocument/2006/relationships/tags" Target="../tags/tag19.xml"/><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tags" Target="../tags/tag22.xml"/><Relationship Id="rId7" Type="http://schemas.openxmlformats.org/officeDocument/2006/relationships/image" Target="../media/image4.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3.png"/><Relationship Id="rId5" Type="http://schemas.openxmlformats.org/officeDocument/2006/relationships/notesSlide" Target="../notesSlides/notesSlide19.xml"/><Relationship Id="rId4"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tags" Target="../tags/tag25.xml"/><Relationship Id="rId7" Type="http://schemas.openxmlformats.org/officeDocument/2006/relationships/image" Target="../media/image4.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3.png"/><Relationship Id="rId5" Type="http://schemas.openxmlformats.org/officeDocument/2006/relationships/notesSlide" Target="../notesSlides/notesSlide20.xml"/><Relationship Id="rId4"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8" Type="http://schemas.openxmlformats.org/officeDocument/2006/relationships/image" Target="../media/image21.GIF"/><Relationship Id="rId3" Type="http://schemas.openxmlformats.org/officeDocument/2006/relationships/tags" Target="../tags/tag28.xml"/><Relationship Id="rId7" Type="http://schemas.openxmlformats.org/officeDocument/2006/relationships/image" Target="../media/image4.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3.png"/><Relationship Id="rId5" Type="http://schemas.openxmlformats.org/officeDocument/2006/relationships/notesSlide" Target="../notesSlides/notesSlide21.xml"/><Relationship Id="rId4"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tags" Target="../tags/tag31.xml"/><Relationship Id="rId7" Type="http://schemas.openxmlformats.org/officeDocument/2006/relationships/image" Target="../media/image4.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3.png"/><Relationship Id="rId5" Type="http://schemas.openxmlformats.org/officeDocument/2006/relationships/notesSlide" Target="../notesSlides/notesSlide23.xml"/><Relationship Id="rId4"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tags" Target="../tags/tag34.xml"/><Relationship Id="rId7" Type="http://schemas.openxmlformats.org/officeDocument/2006/relationships/image" Target="../media/image4.pn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3.png"/><Relationship Id="rId5" Type="http://schemas.openxmlformats.org/officeDocument/2006/relationships/notesSlide" Target="../notesSlides/notesSlide24.xml"/><Relationship Id="rId4"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image" Target="../media/image4.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3.png"/><Relationship Id="rId5" Type="http://schemas.openxmlformats.org/officeDocument/2006/relationships/notesSlide" Target="../notesSlides/notesSlide25.xml"/><Relationship Id="rId4"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tags" Target="../tags/tag40.xml"/><Relationship Id="rId7" Type="http://schemas.openxmlformats.org/officeDocument/2006/relationships/image" Target="../media/image4.png"/><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image" Target="../media/image3.png"/><Relationship Id="rId5" Type="http://schemas.openxmlformats.org/officeDocument/2006/relationships/notesSlide" Target="../notesSlides/notesSlide26.xml"/><Relationship Id="rId4"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tags" Target="../tags/tag41.xml"/><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tags" Target="../tags/tag44.xml"/><Relationship Id="rId7" Type="http://schemas.openxmlformats.org/officeDocument/2006/relationships/image" Target="../media/image4.png"/><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image" Target="../media/image3.png"/><Relationship Id="rId5" Type="http://schemas.openxmlformats.org/officeDocument/2006/relationships/notesSlide" Target="../notesSlides/notesSlide28.xml"/><Relationship Id="rId4"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7" Type="http://schemas.openxmlformats.org/officeDocument/2006/relationships/chart" Target="../charts/chart3.xml"/><Relationship Id="rId2" Type="http://schemas.openxmlformats.org/officeDocument/2006/relationships/slideLayout" Target="../slideLayouts/slideLayout6.xml"/><Relationship Id="rId1" Type="http://schemas.openxmlformats.org/officeDocument/2006/relationships/tags" Target="../tags/tag45.xml"/><Relationship Id="rId6" Type="http://schemas.openxmlformats.org/officeDocument/2006/relationships/chart" Target="../charts/chart2.xml"/><Relationship Id="rId5" Type="http://schemas.openxmlformats.org/officeDocument/2006/relationships/image" Target="../media/image4.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tags" Target="../tags/tag48.xml"/><Relationship Id="rId7" Type="http://schemas.openxmlformats.org/officeDocument/2006/relationships/image" Target="../media/image4.png"/><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3.png"/><Relationship Id="rId5" Type="http://schemas.openxmlformats.org/officeDocument/2006/relationships/notesSlide" Target="../notesSlides/notesSlide31.xml"/><Relationship Id="rId4"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6.xml"/><Relationship Id="rId1" Type="http://schemas.openxmlformats.org/officeDocument/2006/relationships/tags" Target="../tags/tag49.xml"/><Relationship Id="rId5" Type="http://schemas.openxmlformats.org/officeDocument/2006/relationships/image" Target="../media/image4.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tags" Target="../tags/tag1.xml"/><Relationship Id="rId6" Type="http://schemas.openxmlformats.org/officeDocument/2006/relationships/image" Target="../media/image7.jpe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ags" Target="../tags/tag2.xml"/><Relationship Id="rId6" Type="http://schemas.openxmlformats.org/officeDocument/2006/relationships/image" Target="../media/image8.jpe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10.png"/><Relationship Id="rId2" Type="http://schemas.openxmlformats.org/officeDocument/2006/relationships/slideLayout" Target="../slideLayouts/slideLayout6.xml"/><Relationship Id="rId1" Type="http://schemas.openxmlformats.org/officeDocument/2006/relationships/tags" Target="../tags/tag3.xml"/><Relationship Id="rId6" Type="http://schemas.openxmlformats.org/officeDocument/2006/relationships/image" Target="../media/image9.jpe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4.xml"/><Relationship Id="rId6" Type="http://schemas.openxmlformats.org/officeDocument/2006/relationships/image" Target="../media/image11.jpe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tags" Target="../tags/tag5.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rotWithShape="1">
          <a:blip r:embed="rId3" cstate="hqprint"/>
          <a:srcRect/>
          <a:stretch>
            <a:fillRect/>
          </a:stretch>
        </p:blipFill>
        <p:spPr>
          <a:xfrm>
            <a:off x="0" y="-1708784"/>
            <a:ext cx="7690098" cy="6857999"/>
          </a:xfrm>
          <a:prstGeom prst="rect">
            <a:avLst/>
          </a:prstGeom>
        </p:spPr>
      </p:pic>
      <p:grpSp>
        <p:nvGrpSpPr>
          <p:cNvPr id="12" name="组 1"/>
          <p:cNvGrpSpPr/>
          <p:nvPr/>
        </p:nvGrpSpPr>
        <p:grpSpPr>
          <a:xfrm>
            <a:off x="4082415" y="5149215"/>
            <a:ext cx="4026535" cy="1266825"/>
            <a:chOff x="94132" y="126705"/>
            <a:chExt cx="2880180" cy="906145"/>
          </a:xfrm>
        </p:grpSpPr>
        <p:pic>
          <p:nvPicPr>
            <p:cNvPr id="13" name="图片 12"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4" name="图片 13"/>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grpSp>
        <p:nvGrpSpPr>
          <p:cNvPr id="21" name="组合 20"/>
          <p:cNvGrpSpPr/>
          <p:nvPr/>
        </p:nvGrpSpPr>
        <p:grpSpPr>
          <a:xfrm>
            <a:off x="1119505" y="2595880"/>
            <a:ext cx="9952355" cy="2202180"/>
            <a:chOff x="1275" y="3211"/>
            <a:chExt cx="15673" cy="3468"/>
          </a:xfrm>
        </p:grpSpPr>
        <p:sp>
          <p:nvSpPr>
            <p:cNvPr id="17" name="TextBox 7"/>
            <p:cNvSpPr txBox="1"/>
            <p:nvPr/>
          </p:nvSpPr>
          <p:spPr>
            <a:xfrm>
              <a:off x="1275" y="3211"/>
              <a:ext cx="15673" cy="3468"/>
            </a:xfrm>
            <a:prstGeom prst="rect">
              <a:avLst/>
            </a:prstGeom>
            <a:noFill/>
          </p:spPr>
          <p:txBody>
            <a:bodyPr wrap="square">
              <a:spAutoFit/>
            </a:bodyPr>
            <a:lstStyle/>
            <a:p>
              <a:pPr algn="ctr" eaLnBrk="1" fontAlgn="auto" hangingPunct="1">
                <a:lnSpc>
                  <a:spcPct val="120000"/>
                </a:lnSpc>
                <a:spcBef>
                  <a:spcPts val="1200"/>
                </a:spcBef>
                <a:spcAft>
                  <a:spcPts val="0"/>
                </a:spcAft>
                <a:defRPr/>
              </a:pPr>
              <a:r>
                <a:rPr sz="6600" b="1" dirty="0">
                  <a:solidFill>
                    <a:srgbClr val="733480">
                      <a:alpha val="79000"/>
                    </a:srgbClr>
                  </a:solidFill>
                  <a:effectLst>
                    <a:outerShdw blurRad="63500" sx="102000" sy="102000" algn="ctr" rotWithShape="0">
                      <a:prstClr val="black">
                        <a:alpha val="40000"/>
                      </a:prstClr>
                    </a:outerShdw>
                  </a:effectLst>
                  <a:latin typeface="+mj-ea"/>
                  <a:ea typeface="+mj-ea"/>
                  <a:cs typeface="+mj-ea"/>
                </a:rPr>
                <a:t>Web前端技术实训</a:t>
              </a:r>
            </a:p>
            <a:p>
              <a:pPr algn="ctr" eaLnBrk="1" fontAlgn="auto" hangingPunct="1">
                <a:lnSpc>
                  <a:spcPct val="120000"/>
                </a:lnSpc>
                <a:spcBef>
                  <a:spcPts val="1200"/>
                </a:spcBef>
                <a:spcAft>
                  <a:spcPts val="0"/>
                </a:spcAft>
                <a:defRPr/>
              </a:pPr>
              <a:r>
                <a:rPr lang="en-US" altLang="zh-CN" sz="4000" dirty="0">
                  <a:solidFill>
                    <a:schemeClr val="tx1">
                      <a:lumMod val="65000"/>
                      <a:lumOff val="35000"/>
                      <a:alpha val="79000"/>
                    </a:schemeClr>
                  </a:solidFill>
                  <a:effectLst>
                    <a:outerShdw blurRad="63500" sx="102000" sy="102000" algn="ctr" rotWithShape="0">
                      <a:prstClr val="black">
                        <a:alpha val="40000"/>
                      </a:prstClr>
                    </a:outerShdw>
                  </a:effectLst>
                  <a:latin typeface="+mj-ea"/>
                  <a:ea typeface="+mj-ea"/>
                  <a:cs typeface="+mj-ea"/>
                </a:rPr>
                <a:t>2021-2022-</a:t>
              </a:r>
              <a:r>
                <a:rPr lang="zh-CN" altLang="en-US" sz="4000" dirty="0">
                  <a:solidFill>
                    <a:schemeClr val="tx1">
                      <a:lumMod val="65000"/>
                      <a:lumOff val="35000"/>
                      <a:alpha val="79000"/>
                    </a:schemeClr>
                  </a:solidFill>
                  <a:effectLst>
                    <a:outerShdw blurRad="63500" sx="102000" sy="102000" algn="ctr" rotWithShape="0">
                      <a:prstClr val="black">
                        <a:alpha val="40000"/>
                      </a:prstClr>
                    </a:outerShdw>
                  </a:effectLst>
                  <a:latin typeface="+mj-ea"/>
                  <a:ea typeface="+mj-ea"/>
                  <a:cs typeface="+mj-ea"/>
                </a:rPr>
                <a:t>夏</a:t>
              </a:r>
            </a:p>
          </p:txBody>
        </p:sp>
        <p:cxnSp>
          <p:nvCxnSpPr>
            <p:cNvPr id="18" name="直接连接符 4"/>
            <p:cNvCxnSpPr/>
            <p:nvPr/>
          </p:nvCxnSpPr>
          <p:spPr>
            <a:xfrm>
              <a:off x="1716" y="5226"/>
              <a:ext cx="14791" cy="55"/>
            </a:xfrm>
            <a:prstGeom prst="line">
              <a:avLst/>
            </a:prstGeom>
          </p:spPr>
          <p:style>
            <a:lnRef idx="3">
              <a:schemeClr val="accent6"/>
            </a:lnRef>
            <a:fillRef idx="0">
              <a:schemeClr val="accent6"/>
            </a:fillRef>
            <a:effectRef idx="2">
              <a:schemeClr val="accent6"/>
            </a:effectRef>
            <a:fontRef idx="minor">
              <a:schemeClr val="tx1"/>
            </a:fontRef>
          </p:style>
        </p:cxnSp>
      </p:grpSp>
      <p:grpSp>
        <p:nvGrpSpPr>
          <p:cNvPr id="2" name="组合 1">
            <a:extLst>
              <a:ext uri="{FF2B5EF4-FFF2-40B4-BE49-F238E27FC236}">
                <a16:creationId xmlns:a16="http://schemas.microsoft.com/office/drawing/2014/main" id="{0EC636B1-567E-1A3A-B753-BDED891EA7B0}"/>
              </a:ext>
            </a:extLst>
          </p:cNvPr>
          <p:cNvGrpSpPr/>
          <p:nvPr/>
        </p:nvGrpSpPr>
        <p:grpSpPr>
          <a:xfrm>
            <a:off x="3805589" y="0"/>
            <a:ext cx="4580822" cy="2087465"/>
            <a:chOff x="3716633" y="0"/>
            <a:chExt cx="4580822" cy="2087465"/>
          </a:xfrm>
        </p:grpSpPr>
        <p:pic>
          <p:nvPicPr>
            <p:cNvPr id="10" name="Picture 11" descr="web前端开发上流阁web前端技术| 上流阁">
              <a:extLst>
                <a:ext uri="{FF2B5EF4-FFF2-40B4-BE49-F238E27FC236}">
                  <a16:creationId xmlns:a16="http://schemas.microsoft.com/office/drawing/2014/main" id="{1151F1D6-3931-64A8-74D7-DD57C7D316F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7562" t="25238" r="10226" b="11933"/>
            <a:stretch/>
          </p:blipFill>
          <p:spPr bwMode="auto">
            <a:xfrm>
              <a:off x="3716633" y="1"/>
              <a:ext cx="4580822" cy="2087464"/>
            </a:xfrm>
            <a:prstGeom prst="roundRect">
              <a:avLst>
                <a:gd name="adj" fmla="val 11028"/>
              </a:avLst>
            </a:prstGeom>
            <a:solidFill>
              <a:srgbClr val="FFFFFF">
                <a:shade val="85000"/>
              </a:srgbClr>
            </a:solidFill>
            <a:ln>
              <a:noFill/>
            </a:ln>
            <a:effectLst>
              <a:reflection blurRad="12700" stA="38000" endPos="28000" dist="5000" dir="5400000" sy="-100000" algn="bl" rotWithShape="0"/>
            </a:effectLst>
          </p:spPr>
        </p:pic>
        <p:sp>
          <p:nvSpPr>
            <p:cNvPr id="11" name="文本框 10">
              <a:extLst>
                <a:ext uri="{FF2B5EF4-FFF2-40B4-BE49-F238E27FC236}">
                  <a16:creationId xmlns:a16="http://schemas.microsoft.com/office/drawing/2014/main" id="{1A616992-7E0D-81B0-D2DF-F18065576109}"/>
                </a:ext>
              </a:extLst>
            </p:cNvPr>
            <p:cNvSpPr txBox="1"/>
            <p:nvPr/>
          </p:nvSpPr>
          <p:spPr>
            <a:xfrm>
              <a:off x="3716633" y="0"/>
              <a:ext cx="719926" cy="260156"/>
            </a:xfrm>
            <a:prstGeom prst="rect">
              <a:avLst/>
            </a:prstGeom>
            <a:solidFill>
              <a:srgbClr val="2B2515"/>
            </a:solidFill>
          </p:spPr>
          <p:txBody>
            <a:bodyPr wrap="square" rtlCol="0">
              <a:noAutofit/>
            </a:bodyPr>
            <a:lstStyle/>
            <a:p>
              <a:endParaRPr kumimoji="1" lang="zh-CN" altLang="en-US"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40657" y="122981"/>
            <a:ext cx="8985345" cy="830997"/>
          </a:xfrm>
          <a:prstGeom prst="rect">
            <a:avLst/>
          </a:prstGeom>
          <a:noFill/>
        </p:spPr>
        <p:txBody>
          <a:bodyPr wrap="none" rtlCol="0">
            <a:spAutoFit/>
            <a:scene3d>
              <a:camera prst="orthographicFront"/>
              <a:lightRig rig="threePt" dir="t"/>
            </a:scene3d>
            <a:sp3d contourW="12700"/>
          </a:bodyPr>
          <a:lstStyle/>
          <a:p>
            <a:pPr algn="ct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前端技术实训</a:t>
            </a:r>
            <a:r>
              <a:rPr lang="en-US" altLang="zh-CN" sz="4800" b="1" dirty="0">
                <a:solidFill>
                  <a:srgbClr val="733480"/>
                </a:solidFill>
                <a:latin typeface="+mn-ea"/>
                <a:cs typeface="经典综艺体简" panose="02010609000101010101" pitchFamily="49" charset="-122"/>
              </a:rPr>
              <a:t>》</a:t>
            </a:r>
            <a:r>
              <a:rPr lang="zh-CN" altLang="en-US" sz="4800" b="1" dirty="0">
                <a:solidFill>
                  <a:srgbClr val="733480"/>
                </a:solidFill>
                <a:latin typeface="+mn-ea"/>
                <a:cs typeface="经典综艺体简" panose="02010609000101010101" pitchFamily="49" charset="-122"/>
              </a:rPr>
              <a:t>课程简介</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10</a:t>
            </a:fld>
            <a:endParaRPr lang="zh-CN" altLang="en-US">
              <a:solidFill>
                <a:srgbClr val="733480"/>
              </a:solidFill>
            </a:endParaRPr>
          </a:p>
        </p:txBody>
      </p:sp>
      <p:pic>
        <p:nvPicPr>
          <p:cNvPr id="11" name="图片 10">
            <a:extLst>
              <a:ext uri="{FF2B5EF4-FFF2-40B4-BE49-F238E27FC236}">
                <a16:creationId xmlns:a16="http://schemas.microsoft.com/office/drawing/2014/main" id="{B06952F3-ECE8-816D-01F1-7B41AE0CAD51}"/>
              </a:ext>
            </a:extLst>
          </p:cNvPr>
          <p:cNvPicPr>
            <a:picLocks noChangeAspect="1"/>
          </p:cNvPicPr>
          <p:nvPr/>
        </p:nvPicPr>
        <p:blipFill>
          <a:blip r:embed="rId6"/>
          <a:stretch>
            <a:fillRect/>
          </a:stretch>
        </p:blipFill>
        <p:spPr>
          <a:xfrm>
            <a:off x="540657" y="1751966"/>
            <a:ext cx="7118300" cy="3883230"/>
          </a:xfrm>
          <a:prstGeom prst="rect">
            <a:avLst/>
          </a:prstGeom>
        </p:spPr>
      </p:pic>
      <p:sp>
        <p:nvSpPr>
          <p:cNvPr id="12" name="矩形 11">
            <a:extLst>
              <a:ext uri="{FF2B5EF4-FFF2-40B4-BE49-F238E27FC236}">
                <a16:creationId xmlns:a16="http://schemas.microsoft.com/office/drawing/2014/main" id="{68881934-C402-C98D-1F43-0AE945A773CC}"/>
              </a:ext>
            </a:extLst>
          </p:cNvPr>
          <p:cNvSpPr/>
          <p:nvPr/>
        </p:nvSpPr>
        <p:spPr>
          <a:xfrm>
            <a:off x="7975962" y="1487122"/>
            <a:ext cx="3675708" cy="3883755"/>
          </a:xfrm>
          <a:prstGeom prst="rect">
            <a:avLst/>
          </a:prstGeom>
        </p:spPr>
        <p:txBody>
          <a:bodyPr wrap="square">
            <a:spAutoFit/>
          </a:bodyPr>
          <a:lstStyle/>
          <a:p>
            <a:pPr algn="just">
              <a:lnSpc>
                <a:spcPct val="150000"/>
              </a:lnSpc>
            </a:pPr>
            <a:r>
              <a:rPr lang="zh-CN" altLang="en-US" sz="2400" dirty="0">
                <a:latin typeface="KaiTi" panose="02010609060101010101" pitchFamily="49" charset="-122"/>
                <a:ea typeface="KaiTi" panose="02010609060101010101" pitchFamily="49" charset="-122"/>
              </a:rPr>
              <a:t>前端开发已经超出了传统</a:t>
            </a:r>
            <a:r>
              <a:rPr lang="en" altLang="zh-CN" sz="2400" dirty="0">
                <a:latin typeface="KaiTi" panose="02010609060101010101" pitchFamily="49" charset="-122"/>
                <a:ea typeface="KaiTi" panose="02010609060101010101" pitchFamily="49" charset="-122"/>
              </a:rPr>
              <a:t>Web</a:t>
            </a:r>
            <a:r>
              <a:rPr lang="zh-CN" altLang="en-US" sz="2400" dirty="0">
                <a:latin typeface="KaiTi" panose="02010609060101010101" pitchFamily="49" charset="-122"/>
                <a:ea typeface="KaiTi" panose="02010609060101010101" pitchFamily="49" charset="-122"/>
              </a:rPr>
              <a:t>应用的范畴，客户端开发、</a:t>
            </a:r>
            <a:r>
              <a:rPr lang="en" altLang="zh-CN" sz="2400" dirty="0">
                <a:latin typeface="KaiTi" panose="02010609060101010101" pitchFamily="49" charset="-122"/>
                <a:ea typeface="KaiTi" panose="02010609060101010101" pitchFamily="49" charset="-122"/>
              </a:rPr>
              <a:t>Node.js</a:t>
            </a:r>
            <a:r>
              <a:rPr lang="zh-CN" altLang="en-US" sz="2400" dirty="0">
                <a:latin typeface="KaiTi" panose="02010609060101010101" pitchFamily="49" charset="-122"/>
                <a:ea typeface="KaiTi" panose="02010609060101010101" pitchFamily="49" charset="-122"/>
              </a:rPr>
              <a:t>服务器端开发、甚至</a:t>
            </a:r>
            <a:r>
              <a:rPr lang="en" altLang="zh-CN" sz="2400" dirty="0">
                <a:latin typeface="KaiTi" panose="02010609060101010101" pitchFamily="49" charset="-122"/>
                <a:ea typeface="KaiTi" panose="02010609060101010101" pitchFamily="49" charset="-122"/>
              </a:rPr>
              <a:t>VR</a:t>
            </a:r>
            <a:r>
              <a:rPr lang="zh-CN" altLang="en-US" sz="2400" dirty="0">
                <a:latin typeface="KaiTi" panose="02010609060101010101" pitchFamily="49" charset="-122"/>
                <a:ea typeface="KaiTi" panose="02010609060101010101" pitchFamily="49" charset="-122"/>
              </a:rPr>
              <a:t>、</a:t>
            </a:r>
            <a:r>
              <a:rPr lang="en-US" altLang="zh-CN" sz="2400" dirty="0">
                <a:latin typeface="KaiTi" panose="02010609060101010101" pitchFamily="49" charset="-122"/>
                <a:ea typeface="KaiTi" panose="02010609060101010101" pitchFamily="49" charset="-122"/>
              </a:rPr>
              <a:t>AR</a:t>
            </a:r>
            <a:r>
              <a:rPr lang="zh-CN" altLang="en-US" sz="2400" dirty="0">
                <a:latin typeface="KaiTi" panose="02010609060101010101" pitchFamily="49" charset="-122"/>
                <a:ea typeface="KaiTi" panose="02010609060101010101" pitchFamily="49" charset="-122"/>
              </a:rPr>
              <a:t>等都被纳入了前端范畴。</a:t>
            </a:r>
            <a:r>
              <a:rPr lang="en-US" altLang="zh-CN" sz="2400" dirty="0">
                <a:latin typeface="KaiTi" panose="02010609060101010101" pitchFamily="49" charset="-122"/>
                <a:ea typeface="KaiTi" panose="02010609060101010101" pitchFamily="49" charset="-122"/>
              </a:rPr>
              <a:t> HTML</a:t>
            </a:r>
            <a:r>
              <a:rPr lang="zh-CN" altLang="zh-CN" sz="2400" dirty="0">
                <a:latin typeface="KaiTi" panose="02010609060101010101" pitchFamily="49" charset="-122"/>
                <a:ea typeface="KaiTi" panose="02010609060101010101" pitchFamily="49" charset="-122"/>
              </a:rPr>
              <a:t>、</a:t>
            </a:r>
            <a:r>
              <a:rPr lang="en-US" altLang="zh-CN" sz="2400" dirty="0">
                <a:latin typeface="KaiTi" panose="02010609060101010101" pitchFamily="49" charset="-122"/>
                <a:ea typeface="KaiTi" panose="02010609060101010101" pitchFamily="49" charset="-122"/>
              </a:rPr>
              <a:t>CSS</a:t>
            </a:r>
            <a:r>
              <a:rPr lang="zh-CN" altLang="zh-CN" sz="2400" dirty="0">
                <a:latin typeface="KaiTi" panose="02010609060101010101" pitchFamily="49" charset="-122"/>
                <a:ea typeface="KaiTi" panose="02010609060101010101" pitchFamily="49" charset="-122"/>
              </a:rPr>
              <a:t>和</a:t>
            </a:r>
            <a:r>
              <a:rPr lang="en-US" altLang="zh-CN" sz="2400" dirty="0">
                <a:latin typeface="KaiTi" panose="02010609060101010101" pitchFamily="49" charset="-122"/>
                <a:ea typeface="KaiTi" panose="02010609060101010101" pitchFamily="49" charset="-122"/>
              </a:rPr>
              <a:t>JavaScript</a:t>
            </a:r>
            <a:r>
              <a:rPr lang="zh-CN" altLang="en-US" sz="2400" dirty="0">
                <a:latin typeface="KaiTi" panose="02010609060101010101" pitchFamily="49" charset="-122"/>
                <a:ea typeface="KaiTi" panose="02010609060101010101" pitchFamily="49" charset="-122"/>
              </a:rPr>
              <a:t>是一切</a:t>
            </a:r>
            <a:r>
              <a:rPr lang="en-US" altLang="zh-CN" sz="2400" dirty="0">
                <a:latin typeface="KaiTi" panose="02010609060101010101" pitchFamily="49" charset="-122"/>
                <a:ea typeface="KaiTi" panose="02010609060101010101" pitchFamily="49" charset="-122"/>
              </a:rPr>
              <a:t>Web</a:t>
            </a:r>
            <a:r>
              <a:rPr lang="zh-CN" altLang="en-US" sz="2400" dirty="0">
                <a:latin typeface="KaiTi" panose="02010609060101010101" pitchFamily="49" charset="-122"/>
                <a:ea typeface="KaiTi" panose="02010609060101010101" pitchFamily="49" charset="-122"/>
              </a:rPr>
              <a:t>前端技术的基石。</a:t>
            </a:r>
          </a:p>
        </p:txBody>
      </p:sp>
    </p:spTree>
    <p:custDataLst>
      <p:tags r:id="rId1"/>
    </p:custDataLst>
    <p:extLst>
      <p:ext uri="{BB962C8B-B14F-4D97-AF65-F5344CB8AC3E}">
        <p14:creationId xmlns:p14="http://schemas.microsoft.com/office/powerpoint/2010/main" val="1480267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40657" y="122981"/>
            <a:ext cx="8985345" cy="830997"/>
          </a:xfrm>
          <a:prstGeom prst="rect">
            <a:avLst/>
          </a:prstGeom>
          <a:noFill/>
        </p:spPr>
        <p:txBody>
          <a:bodyPr wrap="none" rtlCol="0">
            <a:spAutoFit/>
            <a:scene3d>
              <a:camera prst="orthographicFront"/>
              <a:lightRig rig="threePt" dir="t"/>
            </a:scene3d>
            <a:sp3d contourW="12700"/>
          </a:bodyPr>
          <a:lstStyle/>
          <a:p>
            <a:pPr algn="ct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前端技术实训</a:t>
            </a:r>
            <a:r>
              <a:rPr lang="en-US" altLang="zh-CN" sz="4800" b="1" dirty="0">
                <a:solidFill>
                  <a:srgbClr val="733480"/>
                </a:solidFill>
                <a:latin typeface="+mn-ea"/>
                <a:cs typeface="经典综艺体简" panose="02010609000101010101" pitchFamily="49" charset="-122"/>
              </a:rPr>
              <a:t>》</a:t>
            </a:r>
            <a:r>
              <a:rPr lang="zh-CN" altLang="en-US" sz="4800" b="1" dirty="0">
                <a:solidFill>
                  <a:srgbClr val="733480"/>
                </a:solidFill>
                <a:latin typeface="+mn-ea"/>
                <a:cs typeface="经典综艺体简" panose="02010609000101010101" pitchFamily="49" charset="-122"/>
              </a:rPr>
              <a:t>课程简介</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11</a:t>
            </a:fld>
            <a:endParaRPr lang="zh-CN" altLang="en-US">
              <a:solidFill>
                <a:srgbClr val="733480"/>
              </a:solidFill>
            </a:endParaRPr>
          </a:p>
        </p:txBody>
      </p:sp>
      <p:sp>
        <p:nvSpPr>
          <p:cNvPr id="13" name="矩形 12">
            <a:extLst>
              <a:ext uri="{FF2B5EF4-FFF2-40B4-BE49-F238E27FC236}">
                <a16:creationId xmlns:a16="http://schemas.microsoft.com/office/drawing/2014/main" id="{47CE4E37-7A42-EC54-0509-7A3F47E39A90}"/>
              </a:ext>
            </a:extLst>
          </p:cNvPr>
          <p:cNvSpPr/>
          <p:nvPr/>
        </p:nvSpPr>
        <p:spPr>
          <a:xfrm>
            <a:off x="1758620" y="4021728"/>
            <a:ext cx="8607597" cy="2221762"/>
          </a:xfrm>
          <a:prstGeom prst="rect">
            <a:avLst/>
          </a:prstGeom>
        </p:spPr>
        <p:txBody>
          <a:bodyPr wrap="square">
            <a:spAutoFit/>
          </a:bodyPr>
          <a:lstStyle/>
          <a:p>
            <a:pPr indent="457200" algn="just">
              <a:lnSpc>
                <a:spcPct val="150000"/>
              </a:lnSpc>
            </a:pPr>
            <a:r>
              <a:rPr lang="zh-CN" altLang="en-US" sz="2400" dirty="0">
                <a:latin typeface="KaiTi" panose="02010609060101010101" pitchFamily="49" charset="-122"/>
                <a:ea typeface="KaiTi" panose="02010609060101010101" pitchFamily="49" charset="-122"/>
              </a:rPr>
              <a:t>本课程将从</a:t>
            </a:r>
            <a:r>
              <a:rPr lang="en" altLang="zh-CN" sz="2400" dirty="0">
                <a:latin typeface="KaiTi" panose="02010609060101010101" pitchFamily="49" charset="-122"/>
                <a:ea typeface="KaiTi" panose="02010609060101010101" pitchFamily="49" charset="-122"/>
              </a:rPr>
              <a:t>Web</a:t>
            </a:r>
            <a:r>
              <a:rPr lang="zh-CN" altLang="en-US" sz="2400" dirty="0">
                <a:latin typeface="KaiTi" panose="02010609060101010101" pitchFamily="49" charset="-122"/>
                <a:ea typeface="KaiTi" panose="02010609060101010101" pitchFamily="49" charset="-122"/>
              </a:rPr>
              <a:t>前端的发展历史、基础知识和关键技术等多方面展开教学，由企业资深前端工程师以</a:t>
            </a:r>
            <a:r>
              <a:rPr lang="en" altLang="zh-CN" sz="2400" dirty="0">
                <a:latin typeface="KaiTi" panose="02010609060101010101" pitchFamily="49" charset="-122"/>
                <a:ea typeface="KaiTi" panose="02010609060101010101" pitchFamily="49" charset="-122"/>
              </a:rPr>
              <a:t>MOOC</a:t>
            </a:r>
            <a:r>
              <a:rPr lang="zh-CN" altLang="en-US" sz="2400" dirty="0">
                <a:latin typeface="KaiTi" panose="02010609060101010101" pitchFamily="49" charset="-122"/>
                <a:ea typeface="KaiTi" panose="02010609060101010101" pitchFamily="49" charset="-122"/>
              </a:rPr>
              <a:t>形式讲授，亲自传授成长为前端“攻城狮”的修炼之术。</a:t>
            </a:r>
            <a:endParaRPr lang="en-US" altLang="zh-CN" sz="2400" dirty="0">
              <a:latin typeface="KaiTi" panose="02010609060101010101" pitchFamily="49" charset="-122"/>
              <a:ea typeface="KaiTi" panose="02010609060101010101" pitchFamily="49" charset="-122"/>
            </a:endParaRPr>
          </a:p>
          <a:p>
            <a:pPr indent="457200" algn="just">
              <a:lnSpc>
                <a:spcPct val="150000"/>
              </a:lnSpc>
            </a:pPr>
            <a:r>
              <a:rPr lang="en" altLang="zh-CN" sz="2400" dirty="0">
                <a:latin typeface="KaiTi" panose="02010609060101010101" pitchFamily="49" charset="-122"/>
                <a:ea typeface="KaiTi" panose="02010609060101010101" pitchFamily="49" charset="-122"/>
              </a:rPr>
              <a:t>MOOC</a:t>
            </a:r>
            <a:r>
              <a:rPr lang="zh-CN" altLang="en-US" sz="2400" dirty="0">
                <a:latin typeface="KaiTi" panose="02010609060101010101" pitchFamily="49" charset="-122"/>
                <a:ea typeface="KaiTi" panose="02010609060101010101" pitchFamily="49" charset="-122"/>
              </a:rPr>
              <a:t>线上自主学习和随时</a:t>
            </a:r>
            <a:r>
              <a:rPr lang="en-US" altLang="zh-CN" sz="2400" dirty="0">
                <a:latin typeface="KaiTi" panose="02010609060101010101" pitchFamily="49" charset="-122"/>
                <a:ea typeface="KaiTi" panose="02010609060101010101" pitchFamily="49" charset="-122"/>
              </a:rPr>
              <a:t>+</a:t>
            </a:r>
            <a:r>
              <a:rPr lang="zh-CN" altLang="en-US" sz="2400" dirty="0">
                <a:latin typeface="KaiTi" panose="02010609060101010101" pitchFamily="49" charset="-122"/>
                <a:ea typeface="KaiTi" panose="02010609060101010101" pitchFamily="49" charset="-122"/>
              </a:rPr>
              <a:t>定期答疑，线下完成实验环节。</a:t>
            </a:r>
          </a:p>
        </p:txBody>
      </p:sp>
      <p:pic>
        <p:nvPicPr>
          <p:cNvPr id="14" name="图片 13">
            <a:extLst>
              <a:ext uri="{FF2B5EF4-FFF2-40B4-BE49-F238E27FC236}">
                <a16:creationId xmlns:a16="http://schemas.microsoft.com/office/drawing/2014/main" id="{FA81504F-9799-66DA-DB6E-A8A0C28EE9C1}"/>
              </a:ext>
            </a:extLst>
          </p:cNvPr>
          <p:cNvPicPr>
            <a:picLocks noChangeAspect="1"/>
          </p:cNvPicPr>
          <p:nvPr/>
        </p:nvPicPr>
        <p:blipFill>
          <a:blip r:embed="rId6"/>
          <a:stretch>
            <a:fillRect/>
          </a:stretch>
        </p:blipFill>
        <p:spPr>
          <a:xfrm>
            <a:off x="1192991" y="1285424"/>
            <a:ext cx="4077424" cy="2465682"/>
          </a:xfrm>
          <a:prstGeom prst="rect">
            <a:avLst/>
          </a:prstGeom>
          <a:ln>
            <a:noFill/>
          </a:ln>
          <a:effectLst>
            <a:outerShdw blurRad="292100" dist="139700" dir="2700000" algn="tl" rotWithShape="0">
              <a:srgbClr val="333333">
                <a:alpha val="65000"/>
              </a:srgbClr>
            </a:outerShdw>
          </a:effectLst>
        </p:spPr>
      </p:pic>
      <p:pic>
        <p:nvPicPr>
          <p:cNvPr id="15" name="图片 14">
            <a:extLst>
              <a:ext uri="{FF2B5EF4-FFF2-40B4-BE49-F238E27FC236}">
                <a16:creationId xmlns:a16="http://schemas.microsoft.com/office/drawing/2014/main" id="{CD72CD37-9615-EF7B-2FEA-7072307A98E7}"/>
              </a:ext>
            </a:extLst>
          </p:cNvPr>
          <p:cNvPicPr>
            <a:picLocks noChangeAspect="1"/>
          </p:cNvPicPr>
          <p:nvPr/>
        </p:nvPicPr>
        <p:blipFill>
          <a:blip r:embed="rId7"/>
          <a:stretch>
            <a:fillRect/>
          </a:stretch>
        </p:blipFill>
        <p:spPr>
          <a:xfrm>
            <a:off x="6289471" y="1285424"/>
            <a:ext cx="4709538" cy="2465682"/>
          </a:xfrm>
          <a:prstGeom prst="rect">
            <a:avLst/>
          </a:prstGeom>
          <a:ln>
            <a:noFill/>
          </a:ln>
          <a:effectLst>
            <a:outerShdw blurRad="292100" dist="139700" dir="2700000" algn="tl" rotWithShape="0">
              <a:srgbClr val="333333">
                <a:alpha val="65000"/>
              </a:srgbClr>
            </a:outerShdw>
          </a:effectLst>
        </p:spPr>
      </p:pic>
    </p:spTree>
    <p:custDataLst>
      <p:tags r:id="rId1"/>
    </p:custDataLst>
    <p:extLst>
      <p:ext uri="{BB962C8B-B14F-4D97-AF65-F5344CB8AC3E}">
        <p14:creationId xmlns:p14="http://schemas.microsoft.com/office/powerpoint/2010/main" val="2347231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632124" y="122981"/>
            <a:ext cx="8802410" cy="830997"/>
          </a:xfrm>
          <a:prstGeom prst="rect">
            <a:avLst/>
          </a:prstGeom>
          <a:noFill/>
        </p:spPr>
        <p:txBody>
          <a:bodyPr wrap="none" rtlCol="0">
            <a:spAutoFit/>
            <a:scene3d>
              <a:camera prst="orthographicFront"/>
              <a:lightRig rig="threePt" dir="t"/>
            </a:scene3d>
            <a:sp3d contourW="12700"/>
          </a:bodyPr>
          <a:lstStyle/>
          <a:p>
            <a:pPr algn="ctr"/>
            <a:r>
              <a:rPr lang="zh-CN" altLang="en-US" sz="4800" b="1" dirty="0">
                <a:solidFill>
                  <a:srgbClr val="733480"/>
                </a:solidFill>
                <a:latin typeface="+mn-ea"/>
                <a:cs typeface="经典综艺体简" panose="02010609000101010101" pitchFamily="49" charset="-122"/>
              </a:rPr>
              <a:t>教学目标：实训，实训，实训！</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12</a:t>
            </a:fld>
            <a:endParaRPr lang="zh-CN" altLang="en-US">
              <a:solidFill>
                <a:srgbClr val="733480"/>
              </a:solidFill>
            </a:endParaRPr>
          </a:p>
        </p:txBody>
      </p:sp>
      <p:sp>
        <p:nvSpPr>
          <p:cNvPr id="12" name="矩形 11">
            <a:extLst>
              <a:ext uri="{FF2B5EF4-FFF2-40B4-BE49-F238E27FC236}">
                <a16:creationId xmlns:a16="http://schemas.microsoft.com/office/drawing/2014/main" id="{9E1C04AB-9D34-FA3F-2D0D-CBDE0EC232E2}"/>
              </a:ext>
            </a:extLst>
          </p:cNvPr>
          <p:cNvSpPr/>
          <p:nvPr/>
        </p:nvSpPr>
        <p:spPr>
          <a:xfrm>
            <a:off x="3913115" y="993579"/>
            <a:ext cx="6374278" cy="3059235"/>
          </a:xfrm>
          <a:prstGeom prst="rect">
            <a:avLst/>
          </a:prstGeom>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lnSpc>
                <a:spcPct val="130000"/>
              </a:lnSpc>
              <a:spcBef>
                <a:spcPts val="238"/>
              </a:spcBef>
              <a:spcAft>
                <a:spcPts val="238"/>
              </a:spcAft>
            </a:pPr>
            <a:r>
              <a:rPr lang="zh-CN" altLang="zh-CN" sz="2000" b="1" dirty="0">
                <a:latin typeface="微软雅黑" panose="020B0503020204020204" pitchFamily="34" charset="-122"/>
                <a:ea typeface="微软雅黑" panose="020B0503020204020204" pitchFamily="34" charset="-122"/>
                <a:cs typeface="Times New Roman" panose="02020603050405020304" pitchFamily="18" charset="0"/>
              </a:rPr>
              <a:t>通过本课程教学，期望达到以下目标</a:t>
            </a:r>
            <a:endParaRPr lang="zh-CN"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30000"/>
              </a:lnSpc>
              <a:spcBef>
                <a:spcPts val="238"/>
              </a:spcBef>
              <a:spcAft>
                <a:spcPts val="238"/>
              </a:spcAft>
              <a:buFont typeface="宋体" panose="02010600030101010101" pitchFamily="2" charset="-122"/>
              <a:buAutoNum type="circleNumDbPlain"/>
            </a:pPr>
            <a:r>
              <a:rPr lang="zh-CN" altLang="en" sz="2000" dirty="0">
                <a:latin typeface="微软雅黑" panose="020B0503020204020204" pitchFamily="34" charset="-122"/>
                <a:ea typeface="微软雅黑" panose="020B0503020204020204" pitchFamily="34" charset="-122"/>
                <a:cs typeface="Times New Roman" panose="02020603050405020304" pitchFamily="18" charset="0"/>
              </a:rPr>
              <a:t>理解</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Web</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前端技术的意义、历史、现状与未来</a:t>
            </a:r>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30000"/>
              </a:lnSpc>
              <a:spcBef>
                <a:spcPts val="238"/>
              </a:spcBef>
              <a:spcAft>
                <a:spcPts val="238"/>
              </a:spcAft>
              <a:buFont typeface="宋体" panose="02010600030101010101" pitchFamily="2" charset="-122"/>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熟练掌握</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HTML</a:t>
            </a:r>
            <a:r>
              <a:rPr lang="zh-CN" altLang="en" sz="2000" dirty="0">
                <a:latin typeface="微软雅黑" panose="020B0503020204020204" pitchFamily="34" charset="-122"/>
                <a:ea typeface="微软雅黑" panose="020B0503020204020204" pitchFamily="34" charset="-122"/>
                <a:cs typeface="Times New Roman" panose="02020603050405020304" pitchFamily="18" charset="0"/>
              </a:rPr>
              <a:t>、</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CSS</a:t>
            </a:r>
            <a:r>
              <a:rPr lang="zh-CN" altLang="en" sz="2000" dirty="0">
                <a:latin typeface="微软雅黑" panose="020B0503020204020204" pitchFamily="34" charset="-122"/>
                <a:ea typeface="微软雅黑" panose="020B0503020204020204" pitchFamily="34" charset="-122"/>
                <a:cs typeface="Times New Roman" panose="02020603050405020304" pitchFamily="18" charset="0"/>
              </a:rPr>
              <a:t>、</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JavaScript</a:t>
            </a:r>
            <a:r>
              <a:rPr lang="zh-CN" altLang="en" sz="2000" dirty="0">
                <a:latin typeface="微软雅黑" panose="020B0503020204020204" pitchFamily="34" charset="-122"/>
                <a:ea typeface="微软雅黑" panose="020B0503020204020204" pitchFamily="34" charset="-122"/>
                <a:cs typeface="Times New Roman" panose="02020603050405020304" pitchFamily="18" charset="0"/>
              </a:rPr>
              <a:t>、</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Web</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标准、</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UI</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组件开发以及</a:t>
            </a:r>
            <a:r>
              <a:rPr lang="en" altLang="zh-CN" sz="2000" dirty="0">
                <a:latin typeface="微软雅黑" panose="020B0503020204020204" pitchFamily="34" charset="-122"/>
                <a:ea typeface="微软雅黑" panose="020B0503020204020204" pitchFamily="34" charset="-122"/>
                <a:cs typeface="Times New Roman" panose="02020603050405020304" pitchFamily="18" charset="0"/>
              </a:rPr>
              <a:t>NodeJS</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等的原理与运用</a:t>
            </a:r>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30000"/>
              </a:lnSpc>
              <a:spcBef>
                <a:spcPts val="238"/>
              </a:spcBef>
              <a:spcAft>
                <a:spcPts val="238"/>
              </a:spcAft>
              <a:buFont typeface="宋体" panose="02010600030101010101" pitchFamily="2" charset="-122"/>
              <a:buAutoNum type="circleNumDbPlain"/>
            </a:pPr>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通过各类实验提升运用</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Web</a:t>
            </a:r>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前端技术的实战能力</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30000"/>
              </a:lnSpc>
              <a:spcBef>
                <a:spcPts val="238"/>
              </a:spcBef>
              <a:spcAft>
                <a:spcPts val="238"/>
              </a:spcAft>
              <a:buFont typeface="宋体" panose="02010600030101010101" pitchFamily="2" charset="-122"/>
              <a:buAutoNum type="circleNumDbPlain"/>
            </a:pP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激发学生的学习兴趣，培养学生自我约束、主动学习的能力。</a:t>
            </a:r>
            <a:endParaRPr lang="zh-CN" altLang="zh-CN" sz="20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6" name="Picture 2" descr="Image result for student professor cartoon">
            <a:extLst>
              <a:ext uri="{FF2B5EF4-FFF2-40B4-BE49-F238E27FC236}">
                <a16:creationId xmlns:a16="http://schemas.microsoft.com/office/drawing/2014/main" id="{A5536961-4500-ED61-DD87-9642B38FA0C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26522" y="4342534"/>
            <a:ext cx="2736850" cy="2051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圆角矩形标注 10">
            <a:extLst>
              <a:ext uri="{FF2B5EF4-FFF2-40B4-BE49-F238E27FC236}">
                <a16:creationId xmlns:a16="http://schemas.microsoft.com/office/drawing/2014/main" id="{5FEF3B75-1370-C667-36D2-DF32ADF57C9F}"/>
              </a:ext>
            </a:extLst>
          </p:cNvPr>
          <p:cNvSpPr/>
          <p:nvPr/>
        </p:nvSpPr>
        <p:spPr>
          <a:xfrm>
            <a:off x="1562697" y="4482333"/>
            <a:ext cx="2592388" cy="1047750"/>
          </a:xfrm>
          <a:prstGeom prst="wedgeRoundRectCallout">
            <a:avLst>
              <a:gd name="adj1" fmla="val 62288"/>
              <a:gd name="adj2" fmla="val -954"/>
              <a:gd name="adj3" fmla="val 16667"/>
            </a:avLst>
          </a:prstGeom>
          <a:solidFill>
            <a:schemeClr val="bg1"/>
          </a:solidFill>
          <a:ln>
            <a:solidFill>
              <a:srgbClr val="412A6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solidFill>
                  <a:srgbClr val="0070C0"/>
                </a:solidFill>
                <a:latin typeface="微软雅黑" panose="020B0503020204020204" pitchFamily="34" charset="-122"/>
                <a:ea typeface="微软雅黑" panose="020B0503020204020204" pitchFamily="34" charset="-122"/>
              </a:rPr>
              <a:t>老师，怎样才能快速成长为</a:t>
            </a:r>
            <a:r>
              <a:rPr lang="en-US" altLang="zh-CN" sz="2000" dirty="0">
                <a:solidFill>
                  <a:srgbClr val="0070C0"/>
                </a:solidFill>
                <a:latin typeface="微软雅黑" panose="020B0503020204020204" pitchFamily="34" charset="-122"/>
                <a:ea typeface="微软雅黑" panose="020B0503020204020204" pitchFamily="34" charset="-122"/>
              </a:rPr>
              <a:t>Web</a:t>
            </a:r>
            <a:r>
              <a:rPr lang="zh-CN" altLang="en-US" sz="2000" dirty="0">
                <a:solidFill>
                  <a:srgbClr val="0070C0"/>
                </a:solidFill>
                <a:latin typeface="微软雅黑" panose="020B0503020204020204" pitchFamily="34" charset="-122"/>
                <a:ea typeface="微软雅黑" panose="020B0503020204020204" pitchFamily="34" charset="-122"/>
              </a:rPr>
              <a:t>前端攻城狮，有啥捷径不？</a:t>
            </a:r>
            <a:endParaRPr lang="zh-CN" altLang="en-US" sz="2000" dirty="0">
              <a:solidFill>
                <a:srgbClr val="FF0000"/>
              </a:solidFill>
              <a:latin typeface="微软雅黑" panose="020B0503020204020204" pitchFamily="34" charset="-122"/>
              <a:ea typeface="微软雅黑" panose="020B0503020204020204" pitchFamily="34" charset="-122"/>
            </a:endParaRPr>
          </a:p>
        </p:txBody>
      </p:sp>
      <p:sp>
        <p:nvSpPr>
          <p:cNvPr id="18" name="圆角矩形标注 10">
            <a:extLst>
              <a:ext uri="{FF2B5EF4-FFF2-40B4-BE49-F238E27FC236}">
                <a16:creationId xmlns:a16="http://schemas.microsoft.com/office/drawing/2014/main" id="{CD12279B-0C21-D072-4BD0-679AC21DFB18}"/>
              </a:ext>
            </a:extLst>
          </p:cNvPr>
          <p:cNvSpPr/>
          <p:nvPr/>
        </p:nvSpPr>
        <p:spPr>
          <a:xfrm>
            <a:off x="7126894" y="4405707"/>
            <a:ext cx="3160499" cy="1700435"/>
          </a:xfrm>
          <a:prstGeom prst="wedgeRoundRectCallout">
            <a:avLst>
              <a:gd name="adj1" fmla="val -66093"/>
              <a:gd name="adj2" fmla="val -26549"/>
              <a:gd name="adj3" fmla="val 16667"/>
            </a:avLst>
          </a:prstGeom>
          <a:solidFill>
            <a:schemeClr val="bg1"/>
          </a:solidFill>
          <a:ln>
            <a:solidFill>
              <a:srgbClr val="412A6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solidFill>
                  <a:srgbClr val="0070C0"/>
                </a:solidFill>
                <a:latin typeface="微软雅黑" panose="020B0503020204020204" pitchFamily="34" charset="-122"/>
                <a:ea typeface="微软雅黑" panose="020B0503020204020204" pitchFamily="34" charset="-122"/>
              </a:rPr>
              <a:t>要修炼成一个百战百胜的攻城狮，那得从基本的 </a:t>
            </a:r>
            <a:r>
              <a:rPr lang="en" altLang="zh-CN" sz="2000" dirty="0">
                <a:solidFill>
                  <a:srgbClr val="0070C0"/>
                </a:solidFill>
                <a:latin typeface="微软雅黑" panose="020B0503020204020204" pitchFamily="34" charset="-122"/>
                <a:ea typeface="微软雅黑" panose="020B0503020204020204" pitchFamily="34" charset="-122"/>
              </a:rPr>
              <a:t>JavaScript</a:t>
            </a:r>
            <a:r>
              <a:rPr lang="zh-CN" altLang="en-US" sz="2000" dirty="0">
                <a:solidFill>
                  <a:srgbClr val="0070C0"/>
                </a:solidFill>
                <a:latin typeface="微软雅黑" panose="020B0503020204020204" pitchFamily="34" charset="-122"/>
                <a:ea typeface="微软雅黑" panose="020B0503020204020204" pitchFamily="34" charset="-122"/>
              </a:rPr>
              <a:t>开始，一点一滴积累</a:t>
            </a:r>
            <a:r>
              <a:rPr lang="en" altLang="zh-CN" sz="2000" dirty="0">
                <a:solidFill>
                  <a:srgbClr val="0070C0"/>
                </a:solidFill>
                <a:latin typeface="微软雅黑" panose="020B0503020204020204" pitchFamily="34" charset="-122"/>
                <a:ea typeface="微软雅黑" panose="020B0503020204020204" pitchFamily="34" charset="-122"/>
              </a:rPr>
              <a:t>hacking</a:t>
            </a:r>
            <a:r>
              <a:rPr lang="zh-CN" altLang="en-US" sz="2000" dirty="0">
                <a:solidFill>
                  <a:srgbClr val="0070C0"/>
                </a:solidFill>
                <a:latin typeface="微软雅黑" panose="020B0503020204020204" pitchFamily="34" charset="-122"/>
                <a:ea typeface="微软雅黑" panose="020B0503020204020204" pitchFamily="34" charset="-122"/>
              </a:rPr>
              <a:t>技能。学海无涯、天道酬勤，加油</a:t>
            </a:r>
            <a:endParaRPr lang="zh-CN" altLang="en-US" sz="2000" dirty="0">
              <a:solidFill>
                <a:srgbClr val="FF0000"/>
              </a:solidFill>
              <a:latin typeface="微软雅黑" panose="020B0503020204020204" pitchFamily="34" charset="-122"/>
              <a:ea typeface="微软雅黑" panose="020B0503020204020204" pitchFamily="34" charset="-122"/>
            </a:endParaRPr>
          </a:p>
        </p:txBody>
      </p:sp>
      <p:pic>
        <p:nvPicPr>
          <p:cNvPr id="19" name="Picture 15" descr="wed前端与后端的区别-看点快报">
            <a:extLst>
              <a:ext uri="{FF2B5EF4-FFF2-40B4-BE49-F238E27FC236}">
                <a16:creationId xmlns:a16="http://schemas.microsoft.com/office/drawing/2014/main" id="{74054685-76CA-748C-ABE6-E1B9DC1C3A5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40865" y="1024364"/>
            <a:ext cx="2128234" cy="316924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62318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ppt_x"/>
                                          </p:val>
                                        </p:tav>
                                        <p:tav tm="100000">
                                          <p:val>
                                            <p:strVal val="#ppt_x"/>
                                          </p:val>
                                        </p:tav>
                                      </p:tavLst>
                                    </p:anim>
                                    <p:anim calcmode="lin" valueType="num">
                                      <p:cBhvr additive="base">
                                        <p:cTn id="1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32598" y="122981"/>
            <a:ext cx="4493538" cy="830997"/>
          </a:xfrm>
          <a:prstGeom prst="rect">
            <a:avLst/>
          </a:prstGeom>
          <a:noFill/>
        </p:spPr>
        <p:txBody>
          <a:bodyPr wrap="none" rtlCol="0">
            <a:spAutoFit/>
            <a:scene3d>
              <a:camera prst="orthographicFront"/>
              <a:lightRig rig="threePt" dir="t"/>
            </a:scene3d>
            <a:sp3d contourW="12700"/>
          </a:bodyPr>
          <a:lstStyle>
            <a:defPPr>
              <a:defRPr lang="zh-CN"/>
            </a:defPPr>
            <a:lvl1pPr algn="ctr">
              <a:defRPr sz="6000" b="1">
                <a:solidFill>
                  <a:srgbClr val="733480"/>
                </a:solidFill>
                <a:latin typeface="+mn-ea"/>
                <a:cs typeface="经典综艺体简" panose="02010609000101010101" pitchFamily="49" charset="-122"/>
              </a:defRPr>
            </a:lvl1pPr>
          </a:lstStyle>
          <a:p>
            <a:r>
              <a:rPr lang="zh-CN" altLang="en-US" sz="4800" dirty="0"/>
              <a:t>教学大纲：上篇</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13</a:t>
            </a:fld>
            <a:endParaRPr lang="zh-CN" altLang="en-US">
              <a:solidFill>
                <a:srgbClr val="733480"/>
              </a:solidFill>
            </a:endParaRPr>
          </a:p>
        </p:txBody>
      </p:sp>
      <p:sp>
        <p:nvSpPr>
          <p:cNvPr id="14" name="矩形 13">
            <a:extLst>
              <a:ext uri="{FF2B5EF4-FFF2-40B4-BE49-F238E27FC236}">
                <a16:creationId xmlns:a16="http://schemas.microsoft.com/office/drawing/2014/main" id="{51E94E54-EE03-77A8-70F5-16551AE78F3E}"/>
              </a:ext>
            </a:extLst>
          </p:cNvPr>
          <p:cNvSpPr/>
          <p:nvPr/>
        </p:nvSpPr>
        <p:spPr>
          <a:xfrm>
            <a:off x="731770" y="1132752"/>
            <a:ext cx="2952328" cy="135421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第一章</a:t>
            </a:r>
            <a:r>
              <a:rPr lang="en-US" altLang="zh-CN" b="1" kern="100" dirty="0">
                <a:latin typeface="Times New Roman" panose="02020603050405020304" pitchFamily="18" charset="0"/>
                <a:cs typeface="Times New Roman" panose="02020603050405020304" pitchFamily="18" charset="0"/>
              </a:rPr>
              <a:t>	Web</a:t>
            </a:r>
            <a:r>
              <a:rPr lang="zh-CN" altLang="zh-CN" b="1" kern="100" dirty="0">
                <a:latin typeface="Times New Roman" panose="02020603050405020304" pitchFamily="18" charset="0"/>
                <a:cs typeface="Times New Roman" panose="02020603050405020304" pitchFamily="18" charset="0"/>
              </a:rPr>
              <a:t>前端概述</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Web</a:t>
            </a:r>
            <a:r>
              <a:rPr lang="zh-CN" altLang="zh-CN" kern="100" dirty="0">
                <a:latin typeface="Times New Roman" panose="02020603050405020304" pitchFamily="18" charset="0"/>
                <a:cs typeface="Times New Roman" panose="02020603050405020304" pitchFamily="18" charset="0"/>
              </a:rPr>
              <a:t>前端简史</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Web</a:t>
            </a:r>
            <a:r>
              <a:rPr lang="zh-CN" altLang="zh-CN" kern="100" dirty="0">
                <a:latin typeface="Times New Roman" panose="02020603050405020304" pitchFamily="18" charset="0"/>
                <a:cs typeface="Times New Roman" panose="02020603050405020304" pitchFamily="18" charset="0"/>
              </a:rPr>
              <a:t>前端技术</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开发环境和工具</a:t>
            </a:r>
            <a:endParaRPr lang="zh-CN" altLang="zh-CN" sz="1400" kern="100" dirty="0">
              <a:latin typeface="Calibri" panose="020F0502020204030204" pitchFamily="34" charset="0"/>
              <a:cs typeface="Times New Roman" panose="02020603050405020304" pitchFamily="18" charset="0"/>
            </a:endParaRPr>
          </a:p>
        </p:txBody>
      </p:sp>
      <p:sp>
        <p:nvSpPr>
          <p:cNvPr id="15" name="矩形 14">
            <a:extLst>
              <a:ext uri="{FF2B5EF4-FFF2-40B4-BE49-F238E27FC236}">
                <a16:creationId xmlns:a16="http://schemas.microsoft.com/office/drawing/2014/main" id="{267A3749-4A90-2268-B3A0-E1AB0207103C}"/>
              </a:ext>
            </a:extLst>
          </p:cNvPr>
          <p:cNvSpPr/>
          <p:nvPr/>
        </p:nvSpPr>
        <p:spPr>
          <a:xfrm>
            <a:off x="731770" y="2772836"/>
            <a:ext cx="2952328" cy="3626634"/>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第二章</a:t>
            </a:r>
            <a:r>
              <a:rPr lang="en-US" altLang="zh-CN" b="1" kern="100" dirty="0">
                <a:latin typeface="Times New Roman" panose="02020603050405020304" pitchFamily="18" charset="0"/>
                <a:cs typeface="Times New Roman" panose="02020603050405020304" pitchFamily="18" charset="0"/>
              </a:rPr>
              <a:t>	HTML</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HTML</a:t>
            </a:r>
            <a:r>
              <a:rPr lang="zh-CN" altLang="zh-CN" kern="100" dirty="0">
                <a:latin typeface="Times New Roman" panose="02020603050405020304" pitchFamily="18" charset="0"/>
                <a:cs typeface="Times New Roman" panose="02020603050405020304" pitchFamily="18" charset="0"/>
              </a:rPr>
              <a:t>概述</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文本类标签</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多媒体类标签</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组织页面内容</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HTML</a:t>
            </a:r>
            <a:r>
              <a:rPr lang="zh-CN" altLang="zh-CN" kern="100" dirty="0">
                <a:latin typeface="Times New Roman" panose="02020603050405020304" pitchFamily="18" charset="0"/>
                <a:cs typeface="Times New Roman" panose="02020603050405020304" pitchFamily="18" charset="0"/>
              </a:rPr>
              <a:t>表格</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表单</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HTML</a:t>
            </a:r>
            <a:r>
              <a:rPr lang="zh-CN" altLang="zh-CN" kern="100" dirty="0">
                <a:latin typeface="Times New Roman" panose="02020603050405020304" pitchFamily="18" charset="0"/>
                <a:cs typeface="Times New Roman" panose="02020603050405020304" pitchFamily="18" charset="0"/>
              </a:rPr>
              <a:t>语义化</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案例</a:t>
            </a:r>
            <a:r>
              <a:rPr lang="en-US" altLang="zh-CN" kern="100" dirty="0">
                <a:latin typeface="Times New Roman" panose="02020603050405020304" pitchFamily="18" charset="0"/>
                <a:cs typeface="Times New Roman" panose="02020603050405020304" pitchFamily="18" charset="0"/>
              </a:rPr>
              <a:t>-</a:t>
            </a:r>
            <a:r>
              <a:rPr lang="zh-CN" altLang="zh-CN" kern="100" dirty="0">
                <a:latin typeface="Times New Roman" panose="02020603050405020304" pitchFamily="18" charset="0"/>
                <a:cs typeface="Times New Roman" panose="02020603050405020304" pitchFamily="18" charset="0"/>
              </a:rPr>
              <a:t>博客页面</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HTML</a:t>
            </a:r>
            <a:r>
              <a:rPr lang="zh-CN" altLang="zh-CN" kern="100" dirty="0">
                <a:latin typeface="Times New Roman" panose="02020603050405020304" pitchFamily="18" charset="0"/>
                <a:cs typeface="Times New Roman" panose="02020603050405020304" pitchFamily="18" charset="0"/>
              </a:rPr>
              <a:t>的可扩展性</a:t>
            </a:r>
            <a:endParaRPr lang="zh-CN" altLang="zh-CN" sz="1400" kern="100" dirty="0">
              <a:latin typeface="Calibri" panose="020F0502020204030204" pitchFamily="34" charset="0"/>
              <a:cs typeface="Times New Roman" panose="02020603050405020304" pitchFamily="18" charset="0"/>
            </a:endParaRPr>
          </a:p>
          <a:p>
            <a:r>
              <a:rPr lang="en-US" altLang="zh-CN" dirty="0">
                <a:latin typeface="Times New Roman" panose="02020603050405020304" pitchFamily="18" charset="0"/>
              </a:rPr>
              <a:t>•	</a:t>
            </a:r>
            <a:r>
              <a:rPr lang="zh-CN" altLang="zh-CN" dirty="0">
                <a:latin typeface="Times New Roman" panose="02020603050405020304" pitchFamily="18" charset="0"/>
                <a:cs typeface="Times New Roman" panose="02020603050405020304" pitchFamily="18" charset="0"/>
              </a:rPr>
              <a:t>深入学习</a:t>
            </a:r>
            <a:r>
              <a:rPr lang="en-US" altLang="zh-CN" dirty="0">
                <a:latin typeface="Times New Roman" panose="02020603050405020304" pitchFamily="18" charset="0"/>
              </a:rPr>
              <a:t>HTML</a:t>
            </a:r>
            <a:r>
              <a:rPr lang="zh-CN" altLang="zh-CN" dirty="0">
                <a:effectLst/>
              </a:rPr>
              <a:t> </a:t>
            </a:r>
            <a:endParaRPr lang="zh-CN" altLang="en-US" dirty="0"/>
          </a:p>
        </p:txBody>
      </p:sp>
      <p:sp>
        <p:nvSpPr>
          <p:cNvPr id="20" name="矩形 19">
            <a:extLst>
              <a:ext uri="{FF2B5EF4-FFF2-40B4-BE49-F238E27FC236}">
                <a16:creationId xmlns:a16="http://schemas.microsoft.com/office/drawing/2014/main" id="{1FD2A1AF-BDE1-46C9-88D8-D49FFFEA18EE}"/>
              </a:ext>
            </a:extLst>
          </p:cNvPr>
          <p:cNvSpPr/>
          <p:nvPr/>
        </p:nvSpPr>
        <p:spPr>
          <a:xfrm>
            <a:off x="3924804" y="1132752"/>
            <a:ext cx="2952328" cy="3626634"/>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第三章</a:t>
            </a:r>
            <a:r>
              <a:rPr lang="en-US" altLang="zh-CN" b="1" kern="100" dirty="0">
                <a:latin typeface="Times New Roman" panose="02020603050405020304" pitchFamily="18" charset="0"/>
                <a:cs typeface="Times New Roman" panose="02020603050405020304" pitchFamily="18" charset="0"/>
              </a:rPr>
              <a:t>	CSS</a:t>
            </a:r>
            <a:r>
              <a:rPr lang="zh-CN" altLang="zh-CN" b="1" kern="100" dirty="0">
                <a:latin typeface="Times New Roman" panose="02020603050405020304" pitchFamily="18" charset="0"/>
                <a:cs typeface="Times New Roman" panose="02020603050405020304" pitchFamily="18" charset="0"/>
              </a:rPr>
              <a:t>基础</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a:t>
            </a:r>
            <a:r>
              <a:rPr lang="zh-CN" altLang="zh-CN" kern="100" dirty="0">
                <a:latin typeface="Times New Roman" panose="02020603050405020304" pitchFamily="18" charset="0"/>
                <a:cs typeface="Times New Roman" panose="02020603050405020304" pitchFamily="18" charset="0"/>
              </a:rPr>
              <a:t>简介</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基础选择器</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设置字体</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设置文字样式</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盒模型基础</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a:t>
            </a:r>
            <a:r>
              <a:rPr lang="zh-CN" altLang="zh-CN" kern="100" dirty="0">
                <a:latin typeface="Times New Roman" panose="02020603050405020304" pitchFamily="18" charset="0"/>
                <a:cs typeface="Times New Roman" panose="02020603050405020304" pitchFamily="18" charset="0"/>
              </a:rPr>
              <a:t>中的盒子</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盒子的效果</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行高和垂直对齐</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a:t>
            </a:r>
            <a:r>
              <a:rPr lang="zh-CN" altLang="zh-CN" kern="100" dirty="0">
                <a:latin typeface="Times New Roman" panose="02020603050405020304" pitchFamily="18" charset="0"/>
                <a:cs typeface="Times New Roman" panose="02020603050405020304" pitchFamily="18" charset="0"/>
              </a:rPr>
              <a:t>继承</a:t>
            </a:r>
            <a:endParaRPr lang="zh-CN" altLang="zh-CN" sz="1400" kern="100" dirty="0">
              <a:latin typeface="Calibri" panose="020F0502020204030204" pitchFamily="34" charset="0"/>
              <a:cs typeface="Times New Roman" panose="02020603050405020304" pitchFamily="18" charset="0"/>
            </a:endParaRPr>
          </a:p>
          <a:p>
            <a:r>
              <a:rPr lang="en-US" altLang="zh-CN" dirty="0">
                <a:latin typeface="Times New Roman" panose="02020603050405020304" pitchFamily="18" charset="0"/>
              </a:rPr>
              <a:t>•	CSS</a:t>
            </a:r>
            <a:r>
              <a:rPr lang="zh-CN" altLang="zh-CN" dirty="0">
                <a:latin typeface="Times New Roman" panose="02020603050405020304" pitchFamily="18" charset="0"/>
                <a:cs typeface="Times New Roman" panose="02020603050405020304" pitchFamily="18" charset="0"/>
              </a:rPr>
              <a:t>中的值和单位</a:t>
            </a:r>
            <a:r>
              <a:rPr lang="zh-CN" altLang="zh-CN" dirty="0">
                <a:effectLst/>
              </a:rPr>
              <a:t> </a:t>
            </a:r>
            <a:endParaRPr lang="zh-CN" altLang="en-US" dirty="0"/>
          </a:p>
        </p:txBody>
      </p:sp>
      <p:sp>
        <p:nvSpPr>
          <p:cNvPr id="21" name="矩形 20">
            <a:extLst>
              <a:ext uri="{FF2B5EF4-FFF2-40B4-BE49-F238E27FC236}">
                <a16:creationId xmlns:a16="http://schemas.microsoft.com/office/drawing/2014/main" id="{AEF9E7A1-2919-16A9-899A-08209553E91C}"/>
              </a:ext>
            </a:extLst>
          </p:cNvPr>
          <p:cNvSpPr/>
          <p:nvPr/>
        </p:nvSpPr>
        <p:spPr>
          <a:xfrm>
            <a:off x="7320745" y="1153270"/>
            <a:ext cx="2952328" cy="266739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第四章</a:t>
            </a:r>
            <a:r>
              <a:rPr lang="en-US" altLang="zh-CN" b="1" kern="100" dirty="0">
                <a:latin typeface="Times New Roman" panose="02020603050405020304" pitchFamily="18" charset="0"/>
                <a:cs typeface="Times New Roman" panose="02020603050405020304" pitchFamily="18" charset="0"/>
              </a:rPr>
              <a:t>	CSS</a:t>
            </a:r>
            <a:r>
              <a:rPr lang="zh-CN" altLang="zh-CN" b="1" kern="100" dirty="0">
                <a:latin typeface="Times New Roman" panose="02020603050405020304" pitchFamily="18" charset="0"/>
                <a:cs typeface="Times New Roman" panose="02020603050405020304" pitchFamily="18" charset="0"/>
              </a:rPr>
              <a:t>布局</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a:t>
            </a:r>
            <a:r>
              <a:rPr lang="zh-CN" altLang="zh-CN" kern="100" dirty="0">
                <a:latin typeface="Times New Roman" panose="02020603050405020304" pitchFamily="18" charset="0"/>
                <a:cs typeface="Times New Roman" panose="02020603050405020304" pitchFamily="18" charset="0"/>
              </a:rPr>
              <a:t>布局概述</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Flexible Box</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Grid</a:t>
            </a:r>
            <a:r>
              <a:rPr lang="zh-CN" altLang="zh-CN" kern="100" dirty="0">
                <a:latin typeface="Times New Roman" panose="02020603050405020304" pitchFamily="18" charset="0"/>
                <a:cs typeface="Times New Roman" panose="02020603050405020304" pitchFamily="18" charset="0"/>
              </a:rPr>
              <a:t>布局</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表格样式</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浮动</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定位</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堆叠层级</a:t>
            </a:r>
            <a:endParaRPr lang="zh-CN" altLang="zh-CN" sz="1400" kern="100" dirty="0">
              <a:latin typeface="Calibri" panose="020F0502020204030204" pitchFamily="34" charset="0"/>
              <a:cs typeface="Times New Roman" panose="02020603050405020304" pitchFamily="18" charset="0"/>
            </a:endParaRPr>
          </a:p>
        </p:txBody>
      </p:sp>
      <p:sp>
        <p:nvSpPr>
          <p:cNvPr id="22" name="矩形 21">
            <a:extLst>
              <a:ext uri="{FF2B5EF4-FFF2-40B4-BE49-F238E27FC236}">
                <a16:creationId xmlns:a16="http://schemas.microsoft.com/office/drawing/2014/main" id="{D5E079A7-F2A4-61C8-9E22-E06748A6500F}"/>
              </a:ext>
            </a:extLst>
          </p:cNvPr>
          <p:cNvSpPr/>
          <p:nvPr/>
        </p:nvSpPr>
        <p:spPr>
          <a:xfrm>
            <a:off x="7320745" y="4223342"/>
            <a:ext cx="2911212" cy="201080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第五章</a:t>
            </a:r>
            <a:r>
              <a:rPr lang="en-US" altLang="zh-CN" b="1" kern="100" dirty="0">
                <a:latin typeface="Times New Roman" panose="02020603050405020304" pitchFamily="18" charset="0"/>
                <a:cs typeface="Times New Roman" panose="02020603050405020304" pitchFamily="18" charset="0"/>
              </a:rPr>
              <a:t>	CSS</a:t>
            </a:r>
            <a:r>
              <a:rPr lang="zh-CN" altLang="zh-CN" b="1" kern="100" dirty="0">
                <a:latin typeface="Times New Roman" panose="02020603050405020304" pitchFamily="18" charset="0"/>
                <a:cs typeface="Times New Roman" panose="02020603050405020304" pitchFamily="18" charset="0"/>
              </a:rPr>
              <a:t>高级</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 Transform</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 Transition</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CSS Animation</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响应式设计</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处理</a:t>
            </a:r>
            <a:r>
              <a:rPr lang="en-US" altLang="zh-CN" kern="100" dirty="0">
                <a:latin typeface="Times New Roman" panose="02020603050405020304" pitchFamily="18" charset="0"/>
                <a:cs typeface="Times New Roman" panose="02020603050405020304" pitchFamily="18" charset="0"/>
              </a:rPr>
              <a:t>CSS</a:t>
            </a:r>
            <a:r>
              <a:rPr lang="zh-CN" altLang="zh-CN" kern="100" dirty="0">
                <a:latin typeface="Times New Roman" panose="02020603050405020304" pitchFamily="18" charset="0"/>
                <a:cs typeface="Times New Roman" panose="02020603050405020304" pitchFamily="18" charset="0"/>
              </a:rPr>
              <a:t>兼容性</a:t>
            </a:r>
            <a:endParaRPr lang="zh-CN" altLang="zh-CN" sz="1400" kern="100" dirty="0">
              <a:latin typeface="Calibri" panose="020F050202020403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2942395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32598" y="122981"/>
            <a:ext cx="4493538" cy="830997"/>
          </a:xfrm>
          <a:prstGeom prst="rect">
            <a:avLst/>
          </a:prstGeom>
          <a:noFill/>
        </p:spPr>
        <p:txBody>
          <a:bodyPr wrap="none" rtlCol="0">
            <a:spAutoFit/>
            <a:scene3d>
              <a:camera prst="orthographicFront"/>
              <a:lightRig rig="threePt" dir="t"/>
            </a:scene3d>
            <a:sp3d contourW="12700"/>
          </a:bodyPr>
          <a:lstStyle>
            <a:defPPr>
              <a:defRPr lang="zh-CN"/>
            </a:defPPr>
            <a:lvl1pPr algn="ctr">
              <a:defRPr sz="6000" b="1">
                <a:solidFill>
                  <a:srgbClr val="733480"/>
                </a:solidFill>
                <a:latin typeface="+mn-ea"/>
                <a:cs typeface="经典综艺体简" panose="02010609000101010101" pitchFamily="49" charset="-122"/>
              </a:defRPr>
            </a:lvl1pPr>
          </a:lstStyle>
          <a:p>
            <a:r>
              <a:rPr lang="zh-CN" altLang="en-US" sz="4800" dirty="0"/>
              <a:t>教学大纲：下篇</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14</a:t>
            </a:fld>
            <a:endParaRPr lang="zh-CN" altLang="en-US">
              <a:solidFill>
                <a:srgbClr val="733480"/>
              </a:solidFill>
            </a:endParaRPr>
          </a:p>
        </p:txBody>
      </p:sp>
      <p:sp>
        <p:nvSpPr>
          <p:cNvPr id="16" name="矩形 15">
            <a:extLst>
              <a:ext uri="{FF2B5EF4-FFF2-40B4-BE49-F238E27FC236}">
                <a16:creationId xmlns:a16="http://schemas.microsoft.com/office/drawing/2014/main" id="{01E32E21-CD79-6EC7-421A-78C6D84B270E}"/>
              </a:ext>
            </a:extLst>
          </p:cNvPr>
          <p:cNvSpPr/>
          <p:nvPr/>
        </p:nvSpPr>
        <p:spPr>
          <a:xfrm>
            <a:off x="650293" y="1167001"/>
            <a:ext cx="3168352" cy="201080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第六章</a:t>
            </a:r>
            <a:r>
              <a:rPr lang="en-US" altLang="zh-CN" b="1" kern="100" dirty="0">
                <a:latin typeface="Times New Roman" panose="02020603050405020304" pitchFamily="18" charset="0"/>
                <a:cs typeface="Times New Roman" panose="02020603050405020304" pitchFamily="18" charset="0"/>
              </a:rPr>
              <a:t>	JavaScript</a:t>
            </a:r>
            <a:r>
              <a:rPr lang="zh-CN" altLang="zh-CN" b="1" kern="100" dirty="0">
                <a:latin typeface="Times New Roman" panose="02020603050405020304" pitchFamily="18" charset="0"/>
                <a:cs typeface="Times New Roman" panose="02020603050405020304" pitchFamily="18" charset="0"/>
              </a:rPr>
              <a:t>基础</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语言结构</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数据类型</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原始类型</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函数</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对象</a:t>
            </a:r>
            <a:endParaRPr lang="zh-CN" altLang="zh-CN" sz="1400" kern="100" dirty="0">
              <a:latin typeface="Calibri" panose="020F0502020204030204" pitchFamily="34" charset="0"/>
              <a:cs typeface="Times New Roman" panose="02020603050405020304" pitchFamily="18" charset="0"/>
            </a:endParaRPr>
          </a:p>
        </p:txBody>
      </p:sp>
      <p:sp>
        <p:nvSpPr>
          <p:cNvPr id="17" name="矩形 16">
            <a:extLst>
              <a:ext uri="{FF2B5EF4-FFF2-40B4-BE49-F238E27FC236}">
                <a16:creationId xmlns:a16="http://schemas.microsoft.com/office/drawing/2014/main" id="{80FB6C7F-783D-09B4-32AE-1ED014F14320}"/>
              </a:ext>
            </a:extLst>
          </p:cNvPr>
          <p:cNvSpPr/>
          <p:nvPr/>
        </p:nvSpPr>
        <p:spPr>
          <a:xfrm>
            <a:off x="650293" y="3578412"/>
            <a:ext cx="3325688" cy="2641749"/>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第七章</a:t>
            </a:r>
            <a:r>
              <a:rPr lang="en-US" altLang="zh-CN" b="1" kern="100" dirty="0">
                <a:latin typeface="Times New Roman" panose="02020603050405020304" pitchFamily="18" charset="0"/>
                <a:cs typeface="Times New Roman" panose="02020603050405020304" pitchFamily="18" charset="0"/>
              </a:rPr>
              <a:t>	JavaScript</a:t>
            </a:r>
            <a:r>
              <a:rPr lang="zh-CN" altLang="zh-CN" b="1" kern="100" dirty="0">
                <a:latin typeface="Times New Roman" panose="02020603050405020304" pitchFamily="18" charset="0"/>
                <a:cs typeface="Times New Roman" panose="02020603050405020304" pitchFamily="18" charset="0"/>
              </a:rPr>
              <a:t>与</a:t>
            </a:r>
            <a:r>
              <a:rPr lang="en-US" altLang="zh-CN" b="1" kern="100" dirty="0">
                <a:latin typeface="Times New Roman" panose="02020603050405020304" pitchFamily="18" charset="0"/>
                <a:cs typeface="Times New Roman" panose="02020603050405020304" pitchFamily="18" charset="0"/>
              </a:rPr>
              <a:t>Web</a:t>
            </a:r>
            <a:r>
              <a:rPr lang="zh-CN" altLang="zh-CN" b="1" kern="100" dirty="0">
                <a:latin typeface="Times New Roman" panose="02020603050405020304" pitchFamily="18" charset="0"/>
                <a:cs typeface="Times New Roman" panose="02020603050405020304" pitchFamily="18" charset="0"/>
              </a:rPr>
              <a:t>开发</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DOM</a:t>
            </a:r>
            <a:r>
              <a:rPr lang="zh-CN" altLang="zh-CN" kern="100" dirty="0">
                <a:latin typeface="Times New Roman" panose="02020603050405020304" pitchFamily="18" charset="0"/>
                <a:cs typeface="Times New Roman" panose="02020603050405020304" pitchFamily="18" charset="0"/>
              </a:rPr>
              <a:t>基础</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JS</a:t>
            </a:r>
            <a:r>
              <a:rPr lang="zh-CN" altLang="zh-CN" kern="100" dirty="0">
                <a:latin typeface="Times New Roman" panose="02020603050405020304" pitchFamily="18" charset="0"/>
                <a:cs typeface="Times New Roman" panose="02020603050405020304" pitchFamily="18" charset="0"/>
              </a:rPr>
              <a:t>动画基础</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事件</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Web</a:t>
            </a:r>
            <a:r>
              <a:rPr lang="zh-CN" altLang="zh-CN" kern="100" dirty="0">
                <a:latin typeface="Times New Roman" panose="02020603050405020304" pitchFamily="18" charset="0"/>
                <a:cs typeface="Times New Roman" panose="02020603050405020304" pitchFamily="18" charset="0"/>
              </a:rPr>
              <a:t>组件</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Web</a:t>
            </a:r>
            <a:r>
              <a:rPr lang="zh-CN" altLang="zh-CN" kern="100" dirty="0">
                <a:latin typeface="Times New Roman" panose="02020603050405020304" pitchFamily="18" charset="0"/>
                <a:cs typeface="Times New Roman" panose="02020603050405020304" pitchFamily="18" charset="0"/>
              </a:rPr>
              <a:t>标准</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HTML5</a:t>
            </a:r>
            <a:r>
              <a:rPr lang="zh-CN" altLang="zh-CN" kern="100" dirty="0">
                <a:latin typeface="Times New Roman" panose="02020603050405020304" pitchFamily="18" charset="0"/>
                <a:cs typeface="Times New Roman" panose="02020603050405020304" pitchFamily="18" charset="0"/>
              </a:rPr>
              <a:t>简介</a:t>
            </a:r>
            <a:endParaRPr lang="zh-CN" altLang="zh-CN" sz="1400" kern="100" dirty="0">
              <a:latin typeface="Calibri" panose="020F0502020204030204" pitchFamily="34" charset="0"/>
              <a:cs typeface="Times New Roman" panose="02020603050405020304" pitchFamily="18" charset="0"/>
            </a:endParaRPr>
          </a:p>
          <a:p>
            <a:r>
              <a:rPr lang="en-US" altLang="zh-CN" dirty="0">
                <a:latin typeface="Times New Roman" panose="02020603050405020304" pitchFamily="18" charset="0"/>
              </a:rPr>
              <a:t>•	HTML5</a:t>
            </a:r>
            <a:r>
              <a:rPr lang="zh-CN" altLang="zh-CN" dirty="0">
                <a:latin typeface="Times New Roman" panose="02020603050405020304" pitchFamily="18" charset="0"/>
                <a:cs typeface="Times New Roman" panose="02020603050405020304" pitchFamily="18" charset="0"/>
              </a:rPr>
              <a:t>实战</a:t>
            </a:r>
            <a:r>
              <a:rPr lang="zh-CN" altLang="zh-CN" dirty="0">
                <a:effectLst/>
              </a:rPr>
              <a:t> </a:t>
            </a:r>
            <a:endParaRPr lang="zh-CN" altLang="en-US" dirty="0"/>
          </a:p>
        </p:txBody>
      </p:sp>
      <p:sp>
        <p:nvSpPr>
          <p:cNvPr id="18" name="矩形 17">
            <a:extLst>
              <a:ext uri="{FF2B5EF4-FFF2-40B4-BE49-F238E27FC236}">
                <a16:creationId xmlns:a16="http://schemas.microsoft.com/office/drawing/2014/main" id="{096FB3D9-AC88-E249-11B3-BC4359A83AE7}"/>
              </a:ext>
            </a:extLst>
          </p:cNvPr>
          <p:cNvSpPr/>
          <p:nvPr/>
        </p:nvSpPr>
        <p:spPr>
          <a:xfrm>
            <a:off x="4632186" y="1167001"/>
            <a:ext cx="2627784" cy="135421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第八章</a:t>
            </a:r>
            <a:r>
              <a:rPr lang="en-US" altLang="zh-CN" b="1" kern="100" dirty="0">
                <a:latin typeface="Times New Roman" panose="02020603050405020304" pitchFamily="18" charset="0"/>
                <a:cs typeface="Times New Roman" panose="02020603050405020304" pitchFamily="18" charset="0"/>
              </a:rPr>
              <a:t>	JavaScript</a:t>
            </a:r>
            <a:r>
              <a:rPr lang="zh-CN" altLang="zh-CN" b="1" kern="100" dirty="0">
                <a:latin typeface="Times New Roman" panose="02020603050405020304" pitchFamily="18" charset="0"/>
                <a:cs typeface="Times New Roman" panose="02020603050405020304" pitchFamily="18" charset="0"/>
              </a:rPr>
              <a:t>进阶</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组件封装</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各司其职</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过程抽象</a:t>
            </a:r>
            <a:endParaRPr lang="zh-CN" altLang="zh-CN" sz="1400" kern="100" dirty="0">
              <a:latin typeface="Calibri" panose="020F0502020204030204" pitchFamily="34" charset="0"/>
              <a:cs typeface="Times New Roman" panose="02020603050405020304" pitchFamily="18" charset="0"/>
            </a:endParaRPr>
          </a:p>
        </p:txBody>
      </p:sp>
      <p:sp>
        <p:nvSpPr>
          <p:cNvPr id="19" name="矩形 18">
            <a:extLst>
              <a:ext uri="{FF2B5EF4-FFF2-40B4-BE49-F238E27FC236}">
                <a16:creationId xmlns:a16="http://schemas.microsoft.com/office/drawing/2014/main" id="{2E2C0857-36CD-C4D9-A4DA-08B76407BFDC}"/>
              </a:ext>
            </a:extLst>
          </p:cNvPr>
          <p:cNvSpPr/>
          <p:nvPr/>
        </p:nvSpPr>
        <p:spPr>
          <a:xfrm>
            <a:off x="4632186" y="2903091"/>
            <a:ext cx="2520280" cy="69762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第九章</a:t>
            </a:r>
            <a:r>
              <a:rPr lang="en-US" altLang="zh-CN" b="1" kern="100" dirty="0">
                <a:latin typeface="Times New Roman" panose="02020603050405020304" pitchFamily="18" charset="0"/>
                <a:cs typeface="Times New Roman" panose="02020603050405020304" pitchFamily="18" charset="0"/>
              </a:rPr>
              <a:t>	</a:t>
            </a:r>
            <a:r>
              <a:rPr lang="zh-CN" altLang="zh-CN" b="1" kern="100" dirty="0">
                <a:latin typeface="Times New Roman" panose="02020603050405020304" pitchFamily="18" charset="0"/>
                <a:cs typeface="Times New Roman" panose="02020603050405020304" pitchFamily="18" charset="0"/>
              </a:rPr>
              <a:t>前端调试</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zh-CN" altLang="zh-CN" kern="100" dirty="0">
                <a:latin typeface="Times New Roman" panose="02020603050405020304" pitchFamily="18" charset="0"/>
                <a:cs typeface="Times New Roman" panose="02020603050405020304" pitchFamily="18" charset="0"/>
              </a:rPr>
              <a:t>前端调试</a:t>
            </a:r>
            <a:endParaRPr lang="zh-CN" altLang="zh-CN" sz="1400" kern="100" dirty="0">
              <a:latin typeface="Calibri" panose="020F0502020204030204" pitchFamily="34" charset="0"/>
              <a:cs typeface="Times New Roman" panose="02020603050405020304" pitchFamily="18" charset="0"/>
            </a:endParaRPr>
          </a:p>
        </p:txBody>
      </p:sp>
      <p:sp>
        <p:nvSpPr>
          <p:cNvPr id="23" name="矩形 22">
            <a:extLst>
              <a:ext uri="{FF2B5EF4-FFF2-40B4-BE49-F238E27FC236}">
                <a16:creationId xmlns:a16="http://schemas.microsoft.com/office/drawing/2014/main" id="{A107D0BE-A28D-C749-2087-4EA3F710C49F}"/>
              </a:ext>
            </a:extLst>
          </p:cNvPr>
          <p:cNvSpPr/>
          <p:nvPr/>
        </p:nvSpPr>
        <p:spPr>
          <a:xfrm>
            <a:off x="4632186" y="4057241"/>
            <a:ext cx="3672408" cy="1025922"/>
          </a:xfrm>
          <a:prstGeom prst="rect">
            <a:avLst/>
          </a:prstGeom>
          <a:solidFill>
            <a:schemeClr val="bg1">
              <a:lumMod val="65000"/>
            </a:schemeClr>
          </a:solidFill>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第十章</a:t>
            </a:r>
            <a:r>
              <a:rPr lang="en-US" altLang="zh-CN" b="1" kern="100" dirty="0">
                <a:latin typeface="Times New Roman" panose="02020603050405020304" pitchFamily="18" charset="0"/>
                <a:cs typeface="Times New Roman" panose="02020603050405020304" pitchFamily="18" charset="0"/>
              </a:rPr>
              <a:t>	</a:t>
            </a:r>
            <a:r>
              <a:rPr lang="zh-CN" altLang="zh-CN" b="1" kern="100" dirty="0">
                <a:latin typeface="Times New Roman" panose="02020603050405020304" pitchFamily="18" charset="0"/>
                <a:cs typeface="Times New Roman" panose="02020603050405020304" pitchFamily="18" charset="0"/>
              </a:rPr>
              <a:t>网络技术基础</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URL &amp; HTTP</a:t>
            </a:r>
            <a:r>
              <a:rPr lang="zh-CN" altLang="zh-CN" kern="100" dirty="0">
                <a:latin typeface="Times New Roman" panose="02020603050405020304" pitchFamily="18" charset="0"/>
                <a:cs typeface="Times New Roman" panose="02020603050405020304" pitchFamily="18" charset="0"/>
              </a:rPr>
              <a:t>协议</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DNS &amp; TCP/IP &amp; TLS/SSL</a:t>
            </a:r>
            <a:endParaRPr lang="zh-CN" altLang="zh-CN" sz="1400" kern="100" dirty="0">
              <a:latin typeface="Calibri" panose="020F0502020204030204" pitchFamily="34" charset="0"/>
              <a:cs typeface="Times New Roman" panose="02020603050405020304" pitchFamily="18" charset="0"/>
            </a:endParaRPr>
          </a:p>
        </p:txBody>
      </p:sp>
      <p:sp>
        <p:nvSpPr>
          <p:cNvPr id="24" name="矩形 23">
            <a:extLst>
              <a:ext uri="{FF2B5EF4-FFF2-40B4-BE49-F238E27FC236}">
                <a16:creationId xmlns:a16="http://schemas.microsoft.com/office/drawing/2014/main" id="{83A65F84-66E5-E24E-ABF2-B6C6C9A39BE4}"/>
              </a:ext>
            </a:extLst>
          </p:cNvPr>
          <p:cNvSpPr/>
          <p:nvPr/>
        </p:nvSpPr>
        <p:spPr>
          <a:xfrm>
            <a:off x="4632186" y="5498846"/>
            <a:ext cx="3168352" cy="697627"/>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第十一章</a:t>
            </a:r>
            <a:r>
              <a:rPr lang="zh-CN" altLang="en-US" b="1" kern="100" dirty="0">
                <a:latin typeface="Times New Roman" panose="02020603050405020304" pitchFamily="18" charset="0"/>
                <a:cs typeface="Times New Roman" panose="02020603050405020304" pitchFamily="18" charset="0"/>
              </a:rPr>
              <a:t>   </a:t>
            </a:r>
            <a:r>
              <a:rPr lang="en-US" altLang="zh-CN" b="1" kern="100" dirty="0">
                <a:latin typeface="Times New Roman" panose="02020603050405020304" pitchFamily="18" charset="0"/>
                <a:cs typeface="Times New Roman" panose="02020603050405020304" pitchFamily="18" charset="0"/>
              </a:rPr>
              <a:t>NodeJS</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NodeJS</a:t>
            </a:r>
            <a:r>
              <a:rPr lang="zh-CN" altLang="zh-CN" kern="100" dirty="0">
                <a:latin typeface="Times New Roman" panose="02020603050405020304" pitchFamily="18" charset="0"/>
                <a:cs typeface="Times New Roman" panose="02020603050405020304" pitchFamily="18" charset="0"/>
              </a:rPr>
              <a:t>基础</a:t>
            </a:r>
            <a:endParaRPr lang="zh-CN" altLang="zh-CN" sz="1400" kern="100" dirty="0">
              <a:latin typeface="Calibri" panose="020F0502020204030204" pitchFamily="34" charset="0"/>
              <a:cs typeface="Times New Roman" panose="02020603050405020304" pitchFamily="18" charset="0"/>
            </a:endParaRPr>
          </a:p>
        </p:txBody>
      </p:sp>
      <p:sp>
        <p:nvSpPr>
          <p:cNvPr id="25" name="矩形 24">
            <a:extLst>
              <a:ext uri="{FF2B5EF4-FFF2-40B4-BE49-F238E27FC236}">
                <a16:creationId xmlns:a16="http://schemas.microsoft.com/office/drawing/2014/main" id="{7AEB6DF9-5DA3-9980-93B0-CBBCCD688084}"/>
              </a:ext>
            </a:extLst>
          </p:cNvPr>
          <p:cNvSpPr/>
          <p:nvPr/>
        </p:nvSpPr>
        <p:spPr>
          <a:xfrm>
            <a:off x="8313647" y="1167001"/>
            <a:ext cx="2627784" cy="1025922"/>
          </a:xfrm>
          <a:prstGeom prst="rect">
            <a:avLst/>
          </a:prstGeom>
          <a:solidFill>
            <a:schemeClr val="bg1">
              <a:lumMod val="65000"/>
            </a:schemeClr>
          </a:solidFill>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第十二章</a:t>
            </a:r>
            <a:r>
              <a:rPr lang="zh-CN" altLang="en-US" b="1" kern="100" dirty="0">
                <a:latin typeface="Times New Roman" panose="02020603050405020304" pitchFamily="18" charset="0"/>
                <a:cs typeface="Times New Roman" panose="02020603050405020304" pitchFamily="18" charset="0"/>
              </a:rPr>
              <a:t>   </a:t>
            </a:r>
            <a:r>
              <a:rPr lang="zh-CN" altLang="zh-CN" b="1" kern="100" dirty="0">
                <a:latin typeface="Times New Roman" panose="02020603050405020304" pitchFamily="18" charset="0"/>
                <a:cs typeface="Times New Roman" panose="02020603050405020304" pitchFamily="18" charset="0"/>
              </a:rPr>
              <a:t>前端工程化</a:t>
            </a:r>
            <a:endParaRPr lang="zh-CN" altLang="zh-CN" sz="1400" b="1"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a:t>
            </a:r>
            <a:r>
              <a:rPr lang="en-US" altLang="zh-CN" kern="100" dirty="0" err="1">
                <a:latin typeface="Times New Roman" panose="02020603050405020304" pitchFamily="18" charset="0"/>
                <a:cs typeface="Times New Roman" panose="02020603050405020304" pitchFamily="18" charset="0"/>
              </a:rPr>
              <a:t>ESLint</a:t>
            </a:r>
            <a:r>
              <a:rPr lang="zh-CN" altLang="zh-CN" kern="100" dirty="0">
                <a:latin typeface="Times New Roman" panose="02020603050405020304" pitchFamily="18" charset="0"/>
                <a:cs typeface="Times New Roman" panose="02020603050405020304" pitchFamily="18" charset="0"/>
              </a:rPr>
              <a:t>基础</a:t>
            </a:r>
            <a:endParaRPr lang="zh-CN" altLang="zh-CN" sz="1400" kern="100" dirty="0">
              <a:latin typeface="Calibri" panose="020F0502020204030204" pitchFamily="34" charset="0"/>
              <a:cs typeface="Times New Roman" panose="02020603050405020304" pitchFamily="18" charset="0"/>
            </a:endParaRPr>
          </a:p>
          <a:p>
            <a:pPr>
              <a:spcBef>
                <a:spcPts val="240"/>
              </a:spcBef>
              <a:spcAft>
                <a:spcPts val="240"/>
              </a:spcAft>
            </a:pPr>
            <a:r>
              <a:rPr lang="en-US" altLang="zh-CN" kern="100" dirty="0">
                <a:latin typeface="Times New Roman" panose="02020603050405020304" pitchFamily="18" charset="0"/>
                <a:cs typeface="Times New Roman" panose="02020603050405020304" pitchFamily="18" charset="0"/>
              </a:rPr>
              <a:t>•	Git</a:t>
            </a:r>
            <a:r>
              <a:rPr lang="zh-CN" altLang="zh-CN" kern="100" dirty="0">
                <a:latin typeface="Times New Roman" panose="02020603050405020304" pitchFamily="18" charset="0"/>
                <a:cs typeface="Times New Roman" panose="02020603050405020304" pitchFamily="18" charset="0"/>
              </a:rPr>
              <a:t>基础</a:t>
            </a:r>
            <a:endParaRPr lang="zh-CN" altLang="zh-CN" sz="1400" kern="100" dirty="0">
              <a:latin typeface="Calibri" panose="020F0502020204030204" pitchFamily="34" charset="0"/>
              <a:cs typeface="Times New Roman" panose="02020603050405020304" pitchFamily="18" charset="0"/>
            </a:endParaRPr>
          </a:p>
        </p:txBody>
      </p:sp>
      <p:sp>
        <p:nvSpPr>
          <p:cNvPr id="26" name="矩形 25">
            <a:extLst>
              <a:ext uri="{FF2B5EF4-FFF2-40B4-BE49-F238E27FC236}">
                <a16:creationId xmlns:a16="http://schemas.microsoft.com/office/drawing/2014/main" id="{22E60A4A-94BA-3B05-7A1C-F8F6D5BF4565}"/>
              </a:ext>
            </a:extLst>
          </p:cNvPr>
          <p:cNvSpPr/>
          <p:nvPr/>
        </p:nvSpPr>
        <p:spPr>
          <a:xfrm>
            <a:off x="8313647" y="2742393"/>
            <a:ext cx="2627784" cy="671979"/>
          </a:xfrm>
          <a:prstGeom prst="rect">
            <a:avLst/>
          </a:prstGeom>
        </p:spPr>
        <p:txBody>
          <a:bodyPr wrap="square">
            <a:spAutoFit/>
          </a:bodyPr>
          <a:lstStyle/>
          <a:p>
            <a:pPr>
              <a:spcBef>
                <a:spcPts val="240"/>
              </a:spcBef>
              <a:spcAft>
                <a:spcPts val="240"/>
              </a:spcAft>
            </a:pPr>
            <a:r>
              <a:rPr lang="zh-CN" altLang="zh-CN" b="1" kern="100" dirty="0">
                <a:latin typeface="Times New Roman" panose="02020603050405020304" pitchFamily="18" charset="0"/>
                <a:cs typeface="Times New Roman" panose="02020603050405020304" pitchFamily="18" charset="0"/>
              </a:rPr>
              <a:t>第十三章</a:t>
            </a:r>
            <a:r>
              <a:rPr lang="zh-CN" altLang="en-US" b="1" kern="100" dirty="0">
                <a:latin typeface="Times New Roman" panose="02020603050405020304" pitchFamily="18" charset="0"/>
                <a:cs typeface="Times New Roman" panose="02020603050405020304" pitchFamily="18" charset="0"/>
              </a:rPr>
              <a:t>   </a:t>
            </a:r>
            <a:r>
              <a:rPr lang="zh-CN" altLang="zh-CN" b="1" kern="100" dirty="0">
                <a:latin typeface="Times New Roman" panose="02020603050405020304" pitchFamily="18" charset="0"/>
                <a:cs typeface="Times New Roman" panose="02020603050405020304" pitchFamily="18" charset="0"/>
              </a:rPr>
              <a:t>前端框架</a:t>
            </a:r>
            <a:r>
              <a:rPr lang="en-US" altLang="zh-CN" b="1" kern="100" dirty="0">
                <a:latin typeface="Times New Roman" panose="02020603050405020304" pitchFamily="18" charset="0"/>
                <a:cs typeface="Times New Roman" panose="02020603050405020304" pitchFamily="18" charset="0"/>
              </a:rPr>
              <a:t>Vue</a:t>
            </a:r>
            <a:endParaRPr lang="zh-CN" altLang="zh-CN" sz="1400" b="1" kern="100" dirty="0">
              <a:latin typeface="Calibri" panose="020F0502020204030204" pitchFamily="34" charset="0"/>
              <a:cs typeface="Times New Roman" panose="02020603050405020304" pitchFamily="18" charset="0"/>
            </a:endParaRPr>
          </a:p>
          <a:p>
            <a:r>
              <a:rPr lang="en-US" altLang="zh-CN" dirty="0">
                <a:latin typeface="Times New Roman" panose="02020603050405020304" pitchFamily="18" charset="0"/>
              </a:rPr>
              <a:t>•	Thinking in Vue</a:t>
            </a:r>
            <a:r>
              <a:rPr lang="zh-CN" altLang="zh-CN" dirty="0">
                <a:effectLst/>
              </a:rPr>
              <a:t> </a:t>
            </a:r>
            <a:endParaRPr lang="zh-CN" altLang="en-US" dirty="0"/>
          </a:p>
        </p:txBody>
      </p:sp>
      <p:sp>
        <p:nvSpPr>
          <p:cNvPr id="2" name="文本框 1">
            <a:extLst>
              <a:ext uri="{FF2B5EF4-FFF2-40B4-BE49-F238E27FC236}">
                <a16:creationId xmlns:a16="http://schemas.microsoft.com/office/drawing/2014/main" id="{0CBA7742-3522-209B-EE47-0561EC70A6E7}"/>
              </a:ext>
            </a:extLst>
          </p:cNvPr>
          <p:cNvSpPr txBox="1"/>
          <p:nvPr/>
        </p:nvSpPr>
        <p:spPr>
          <a:xfrm>
            <a:off x="9010608" y="5083163"/>
            <a:ext cx="1233861" cy="584775"/>
          </a:xfrm>
          <a:prstGeom prst="rect">
            <a:avLst/>
          </a:prstGeom>
          <a:solidFill>
            <a:srgbClr val="0070C0"/>
          </a:solidFill>
        </p:spPr>
        <p:txBody>
          <a:bodyPr wrap="square">
            <a:spAutoFit/>
          </a:bodyPr>
          <a:lstStyle>
            <a:defPPr>
              <a:defRPr lang="zh-CN"/>
            </a:defPPr>
            <a:lvl1pPr>
              <a:spcBef>
                <a:spcPts val="240"/>
              </a:spcBef>
              <a:spcAft>
                <a:spcPts val="240"/>
              </a:spcAft>
              <a:defRPr b="1" kern="100">
                <a:latin typeface="Times New Roman" panose="02020603050405020304" pitchFamily="18" charset="0"/>
                <a:cs typeface="Times New Roman" panose="02020603050405020304" pitchFamily="18" charset="0"/>
              </a:defRPr>
            </a:lvl1pPr>
          </a:lstStyle>
          <a:p>
            <a:pPr algn="ctr"/>
            <a:r>
              <a:rPr lang="zh-CN" altLang="en-US" sz="3200" dirty="0">
                <a:solidFill>
                  <a:schemeClr val="bg1"/>
                </a:solidFill>
              </a:rPr>
              <a:t>选学</a:t>
            </a:r>
          </a:p>
        </p:txBody>
      </p:sp>
      <p:cxnSp>
        <p:nvCxnSpPr>
          <p:cNvPr id="4" name="直线箭头连接符 3">
            <a:extLst>
              <a:ext uri="{FF2B5EF4-FFF2-40B4-BE49-F238E27FC236}">
                <a16:creationId xmlns:a16="http://schemas.microsoft.com/office/drawing/2014/main" id="{EB01CC5B-6227-A787-83A3-0FD34F613A2C}"/>
              </a:ext>
            </a:extLst>
          </p:cNvPr>
          <p:cNvCxnSpPr>
            <a:stCxn id="25" idx="2"/>
            <a:endCxn id="2" idx="0"/>
          </p:cNvCxnSpPr>
          <p:nvPr/>
        </p:nvCxnSpPr>
        <p:spPr>
          <a:xfrm>
            <a:off x="9627539" y="2192923"/>
            <a:ext cx="0" cy="289024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8CF6F2FE-B56A-8C4B-7CEE-0F87D8050BB5}"/>
              </a:ext>
            </a:extLst>
          </p:cNvPr>
          <p:cNvCxnSpPr>
            <a:cxnSpLocks/>
            <a:stCxn id="23" idx="3"/>
            <a:endCxn id="2" idx="1"/>
          </p:cNvCxnSpPr>
          <p:nvPr/>
        </p:nvCxnSpPr>
        <p:spPr>
          <a:xfrm>
            <a:off x="8304594" y="4570202"/>
            <a:ext cx="706014" cy="805349"/>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031436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9"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438785" y="233045"/>
            <a:ext cx="3235960" cy="1014730"/>
          </a:xfrm>
          <a:prstGeom prst="rect">
            <a:avLst/>
          </a:prstGeom>
          <a:noFill/>
        </p:spPr>
        <p:txBody>
          <a:bodyPr wrap="none" rtlCol="0">
            <a:spAutoFit/>
            <a:scene3d>
              <a:camera prst="orthographicFront"/>
              <a:lightRig rig="threePt" dir="t"/>
            </a:scene3d>
            <a:sp3d contourW="12700"/>
          </a:bodyPr>
          <a:lstStyle/>
          <a:p>
            <a:pPr algn="ctr"/>
            <a:r>
              <a:rPr lang="zh-CN" altLang="en-US" sz="6000" b="1" dirty="0">
                <a:solidFill>
                  <a:srgbClr val="733480"/>
                </a:solidFill>
                <a:latin typeface="+mn-ea"/>
                <a:cs typeface="经典综艺体简" panose="02010609000101010101" pitchFamily="49" charset="-122"/>
              </a:rPr>
              <a:t>助教介绍</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15</a:t>
            </a:fld>
            <a:endParaRPr lang="zh-CN" altLang="en-US">
              <a:solidFill>
                <a:srgbClr val="733480"/>
              </a:solidFill>
            </a:endParaRPr>
          </a:p>
        </p:txBody>
      </p:sp>
      <p:grpSp>
        <p:nvGrpSpPr>
          <p:cNvPr id="12" name="组合 11"/>
          <p:cNvGrpSpPr/>
          <p:nvPr/>
        </p:nvGrpSpPr>
        <p:grpSpPr>
          <a:xfrm>
            <a:off x="3027680" y="1652341"/>
            <a:ext cx="6116954" cy="2172779"/>
            <a:chOff x="1070603" y="3695556"/>
            <a:chExt cx="1967829" cy="1463557"/>
          </a:xfrm>
        </p:grpSpPr>
        <p:sp>
          <p:nvSpPr>
            <p:cNvPr id="15" name="MH_Other_11"/>
            <p:cNvSpPr/>
            <p:nvPr>
              <p:custDataLst>
                <p:tags r:id="rId4"/>
              </p:custDataLst>
            </p:nvPr>
          </p:nvSpPr>
          <p:spPr>
            <a:xfrm>
              <a:off x="1070603" y="3695556"/>
              <a:ext cx="418570" cy="423879"/>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23" name="MH_Other_12"/>
            <p:cNvSpPr/>
            <p:nvPr>
              <p:custDataLst>
                <p:tags r:id="rId5"/>
              </p:custDataLst>
            </p:nvPr>
          </p:nvSpPr>
          <p:spPr>
            <a:xfrm rot="10800000">
              <a:off x="2614711" y="4735392"/>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24" name="矩形 23"/>
          <p:cNvSpPr/>
          <p:nvPr/>
        </p:nvSpPr>
        <p:spPr>
          <a:xfrm>
            <a:off x="3303905" y="1793241"/>
            <a:ext cx="5840730" cy="1845310"/>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孟诗奥</a:t>
            </a:r>
            <a:r>
              <a:rPr lang="zh-CN" altLang="en-US" sz="2800" dirty="0">
                <a:solidFill>
                  <a:schemeClr val="tx1"/>
                </a:solidFill>
                <a:latin typeface="微软雅黑" panose="020B0503020204020204" pitchFamily="34" charset="-122"/>
                <a:ea typeface="微软雅黑" panose="020B0503020204020204" pitchFamily="34" charset="-122"/>
                <a:sym typeface="+mn-ea"/>
              </a:rPr>
              <a:t>（微信：</a:t>
            </a:r>
            <a:r>
              <a:rPr lang="en" altLang="zh-CN" sz="2800" dirty="0">
                <a:latin typeface="微软雅黑" panose="020B0503020204020204" pitchFamily="34" charset="-122"/>
                <a:ea typeface="微软雅黑" panose="020B0503020204020204" pitchFamily="34" charset="-122"/>
                <a:sym typeface="+mn-ea"/>
              </a:rPr>
              <a:t>msa0719</a:t>
            </a:r>
            <a:r>
              <a:rPr lang="zh-CN" altLang="en-US" sz="2800" dirty="0">
                <a:solidFill>
                  <a:schemeClr val="tx1"/>
                </a:solidFill>
                <a:latin typeface="微软雅黑" panose="020B0503020204020204" pitchFamily="34" charset="-122"/>
                <a:ea typeface="微软雅黑" panose="020B0503020204020204" pitchFamily="34" charset="-122"/>
                <a:sym typeface="+mn-ea"/>
              </a:rPr>
              <a:t>）</a:t>
            </a:r>
          </a:p>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邮箱：</a:t>
            </a:r>
            <a:r>
              <a:rPr sz="2400" dirty="0">
                <a:solidFill>
                  <a:schemeClr val="tx1"/>
                </a:solidFill>
                <a:latin typeface="微软雅黑 Light" panose="020B0502040204020203" charset="-122"/>
                <a:ea typeface="微软雅黑 Light" panose="020B0502040204020203" charset="-122"/>
                <a:cs typeface="微软雅黑 Light" panose="020B0502040204020203" charset="-122"/>
                <a:sym typeface="+mn-ea"/>
              </a:rPr>
              <a:t>mengshiao719@163.com</a:t>
            </a:r>
          </a:p>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电话：</a:t>
            </a:r>
            <a:r>
              <a:rPr sz="2400" dirty="0">
                <a:solidFill>
                  <a:schemeClr val="tx1"/>
                </a:solidFill>
                <a:latin typeface="微软雅黑 Light" panose="020B0502040204020203" charset="-122"/>
                <a:ea typeface="微软雅黑 Light" panose="020B0502040204020203" charset="-122"/>
                <a:cs typeface="微软雅黑 Light" panose="020B0502040204020203" charset="-122"/>
                <a:sym typeface="+mn-ea"/>
              </a:rPr>
              <a:t>15937308719</a:t>
            </a:r>
          </a:p>
        </p:txBody>
      </p:sp>
      <p:grpSp>
        <p:nvGrpSpPr>
          <p:cNvPr id="30" name="组合 29"/>
          <p:cNvGrpSpPr/>
          <p:nvPr/>
        </p:nvGrpSpPr>
        <p:grpSpPr>
          <a:xfrm>
            <a:off x="3027680" y="3914304"/>
            <a:ext cx="6116954" cy="2172779"/>
            <a:chOff x="1070603" y="3695556"/>
            <a:chExt cx="1967829" cy="1463557"/>
          </a:xfrm>
        </p:grpSpPr>
        <p:sp>
          <p:nvSpPr>
            <p:cNvPr id="31" name="MH_Other_11"/>
            <p:cNvSpPr/>
            <p:nvPr>
              <p:custDataLst>
                <p:tags r:id="rId2"/>
              </p:custDataLst>
            </p:nvPr>
          </p:nvSpPr>
          <p:spPr>
            <a:xfrm>
              <a:off x="1070603" y="3695556"/>
              <a:ext cx="418570" cy="423879"/>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3" name="MH_Other_12"/>
            <p:cNvSpPr/>
            <p:nvPr>
              <p:custDataLst>
                <p:tags r:id="rId3"/>
              </p:custDataLst>
            </p:nvPr>
          </p:nvSpPr>
          <p:spPr>
            <a:xfrm rot="10800000">
              <a:off x="2614711" y="4735392"/>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7" name="矩形 36"/>
          <p:cNvSpPr/>
          <p:nvPr/>
        </p:nvSpPr>
        <p:spPr>
          <a:xfrm>
            <a:off x="3303905" y="4012659"/>
            <a:ext cx="5840730" cy="1845310"/>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李雨桐</a:t>
            </a:r>
            <a:r>
              <a:rPr lang="zh-CN" altLang="en-US" sz="2800" dirty="0">
                <a:solidFill>
                  <a:schemeClr val="tx1"/>
                </a:solidFill>
                <a:latin typeface="微软雅黑" panose="020B0503020204020204" pitchFamily="34" charset="-122"/>
                <a:ea typeface="微软雅黑" panose="020B0503020204020204" pitchFamily="34" charset="-122"/>
                <a:sym typeface="+mn-ea"/>
              </a:rPr>
              <a:t>（</a:t>
            </a:r>
            <a:r>
              <a:rPr lang="zh-CN" altLang="en-US" sz="2800" dirty="0">
                <a:latin typeface="微软雅黑" panose="020B0503020204020204" pitchFamily="34" charset="-122"/>
                <a:ea typeface="微软雅黑" panose="020B0503020204020204" pitchFamily="34" charset="-122"/>
                <a:sym typeface="+mn-ea"/>
              </a:rPr>
              <a:t>微信：</a:t>
            </a:r>
            <a:r>
              <a:rPr lang="en" altLang="zh-CN" sz="2800" dirty="0">
                <a:latin typeface="微软雅黑" panose="020B0503020204020204" pitchFamily="34" charset="-122"/>
                <a:ea typeface="微软雅黑" panose="020B0503020204020204" pitchFamily="34" charset="-122"/>
                <a:sym typeface="+mn-ea"/>
              </a:rPr>
              <a:t>llyytt1</a:t>
            </a:r>
            <a:r>
              <a:rPr lang="zh-CN" altLang="en-US" sz="2800" dirty="0">
                <a:solidFill>
                  <a:schemeClr val="tx1"/>
                </a:solidFill>
                <a:latin typeface="微软雅黑" panose="020B0503020204020204" pitchFamily="34" charset="-122"/>
                <a:ea typeface="微软雅黑" panose="020B0503020204020204" pitchFamily="34" charset="-122"/>
                <a:sym typeface="+mn-ea"/>
              </a:rPr>
              <a:t>）</a:t>
            </a:r>
          </a:p>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邮箱：</a:t>
            </a:r>
            <a:r>
              <a:rPr lang="en-US" altLang="zh-CN" sz="2400" dirty="0">
                <a:latin typeface="微软雅黑 Light" panose="020B0502040204020203" charset="-122"/>
                <a:ea typeface="微软雅黑 Light" panose="020B0502040204020203" charset="-122"/>
                <a:sym typeface="+mn-ea"/>
              </a:rPr>
              <a:t>miaisamelia@163.com</a:t>
            </a:r>
            <a:endParaRPr lang="zh-CN" altLang="en-US" sz="2400" dirty="0">
              <a:latin typeface="微软雅黑 Light" panose="020B0502040204020203" charset="-122"/>
              <a:ea typeface="微软雅黑 Light" panose="020B0502040204020203" charset="-122"/>
              <a:sym typeface="+mn-ea"/>
            </a:endParaRPr>
          </a:p>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电话：</a:t>
            </a:r>
            <a:r>
              <a:rPr sz="2400" dirty="0">
                <a:solidFill>
                  <a:schemeClr val="tx1"/>
                </a:solidFill>
                <a:latin typeface="微软雅黑 Light" panose="020B0502040204020203" charset="-122"/>
                <a:ea typeface="微软雅黑 Light" panose="020B0502040204020203" charset="-122"/>
                <a:cs typeface="微软雅黑 Light" panose="020B0502040204020203" charset="-122"/>
                <a:sym typeface="+mn-ea"/>
              </a:rPr>
              <a:t>1</a:t>
            </a:r>
            <a:r>
              <a:rPr lang="en-US" sz="2400" dirty="0">
                <a:solidFill>
                  <a:schemeClr val="tx1"/>
                </a:solidFill>
                <a:latin typeface="微软雅黑 Light" panose="020B0502040204020203" charset="-122"/>
                <a:ea typeface="微软雅黑 Light" panose="020B0502040204020203" charset="-122"/>
                <a:cs typeface="微软雅黑 Light" panose="020B0502040204020203" charset="-122"/>
                <a:sym typeface="+mn-ea"/>
              </a:rPr>
              <a:t>8610814149</a:t>
            </a: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00355" y="297815"/>
            <a:ext cx="4762500" cy="1014730"/>
          </a:xfrm>
          <a:prstGeom prst="rect">
            <a:avLst/>
          </a:prstGeom>
          <a:noFill/>
        </p:spPr>
        <p:txBody>
          <a:bodyPr wrap="none" rtlCol="0">
            <a:spAutoFit/>
            <a:scene3d>
              <a:camera prst="orthographicFront"/>
              <a:lightRig rig="threePt" dir="t"/>
            </a:scene3d>
            <a:sp3d contourW="12700"/>
          </a:bodyPr>
          <a:lstStyle/>
          <a:p>
            <a:pPr algn="ctr"/>
            <a:r>
              <a:rPr lang="zh-CN" altLang="en-US" sz="6000" b="1" dirty="0">
                <a:solidFill>
                  <a:srgbClr val="733480"/>
                </a:solidFill>
                <a:latin typeface="+mn-ea"/>
                <a:cs typeface="经典综艺体简" panose="02010609000101010101" pitchFamily="49" charset="-122"/>
              </a:rPr>
              <a:t>各项成绩占比</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16</a:t>
            </a:fld>
            <a:endParaRPr lang="zh-CN" altLang="en-US">
              <a:solidFill>
                <a:srgbClr val="733480"/>
              </a:solidFill>
            </a:endParaRPr>
          </a:p>
        </p:txBody>
      </p:sp>
      <p:graphicFrame>
        <p:nvGraphicFramePr>
          <p:cNvPr id="2" name="图表 1"/>
          <p:cNvGraphicFramePr/>
          <p:nvPr>
            <p:extLst>
              <p:ext uri="{D42A27DB-BD31-4B8C-83A1-F6EECF244321}">
                <p14:modId xmlns:p14="http://schemas.microsoft.com/office/powerpoint/2010/main" val="3448366778"/>
              </p:ext>
            </p:extLst>
          </p:nvPr>
        </p:nvGraphicFramePr>
        <p:xfrm>
          <a:off x="2116455" y="1242252"/>
          <a:ext cx="7912100" cy="5177790"/>
        </p:xfrm>
        <a:graphic>
          <a:graphicData uri="http://schemas.openxmlformats.org/drawingml/2006/chart">
            <c:chart xmlns:c="http://schemas.openxmlformats.org/drawingml/2006/chart" xmlns:r="http://schemas.openxmlformats.org/officeDocument/2006/relationships" r:id="rId6"/>
          </a:graphicData>
        </a:graphic>
      </p:graphicFrame>
      <p:sp>
        <p:nvSpPr>
          <p:cNvPr id="3" name="手杖形箭头 2"/>
          <p:cNvSpPr/>
          <p:nvPr/>
        </p:nvSpPr>
        <p:spPr>
          <a:xfrm>
            <a:off x="6976745" y="743777"/>
            <a:ext cx="2615565" cy="724535"/>
          </a:xfrm>
          <a:prstGeom prst="uturnArrow">
            <a:avLst/>
          </a:prstGeom>
          <a:solidFill>
            <a:srgbClr val="E0D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折角形 5"/>
          <p:cNvSpPr/>
          <p:nvPr/>
        </p:nvSpPr>
        <p:spPr>
          <a:xfrm>
            <a:off x="8390255" y="1468312"/>
            <a:ext cx="2484755" cy="921385"/>
          </a:xfrm>
          <a:prstGeom prst="foldedCorner">
            <a:avLst/>
          </a:prstGeom>
          <a:solidFill>
            <a:srgbClr val="E0D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502015" y="1637222"/>
            <a:ext cx="2281394" cy="584775"/>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r>
              <a:rPr lang="en-US" altLang="zh-CN" sz="3200" b="1" dirty="0">
                <a:solidFill>
                  <a:schemeClr val="accent4"/>
                </a:solidFill>
                <a:effectLst/>
              </a:rPr>
              <a:t>MOOC</a:t>
            </a:r>
            <a:r>
              <a:rPr lang="zh-CN" altLang="en-US" sz="3200" b="1" dirty="0">
                <a:solidFill>
                  <a:schemeClr val="accent4"/>
                </a:solidFill>
                <a:effectLst/>
              </a:rPr>
              <a:t>学习</a:t>
            </a:r>
          </a:p>
        </p:txBody>
      </p:sp>
      <p:sp>
        <p:nvSpPr>
          <p:cNvPr id="13" name="折角形 12"/>
          <p:cNvSpPr/>
          <p:nvPr/>
        </p:nvSpPr>
        <p:spPr>
          <a:xfrm>
            <a:off x="987425" y="3845752"/>
            <a:ext cx="2649220" cy="1315720"/>
          </a:xfrm>
          <a:prstGeom prst="foldedCorner">
            <a:avLst/>
          </a:prstGeom>
          <a:solidFill>
            <a:srgbClr val="B39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99282" y="3962592"/>
            <a:ext cx="1826141" cy="1200329"/>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pPr algn="ctr"/>
            <a:r>
              <a:rPr lang="zh-CN" altLang="en-US" sz="3600" b="1" dirty="0">
                <a:solidFill>
                  <a:schemeClr val="accent4"/>
                </a:solidFill>
                <a:effectLst/>
              </a:rPr>
              <a:t>小作业</a:t>
            </a:r>
          </a:p>
          <a:p>
            <a:pPr algn="ctr"/>
            <a:r>
              <a:rPr lang="zh-CN" altLang="en-US" sz="3600" b="1" dirty="0">
                <a:solidFill>
                  <a:schemeClr val="accent4"/>
                </a:solidFill>
                <a:effectLst/>
              </a:rPr>
              <a:t>（</a:t>
            </a:r>
            <a:r>
              <a:rPr lang="en-US" altLang="zh-CN" sz="3600" b="1" dirty="0">
                <a:solidFill>
                  <a:schemeClr val="accent4"/>
                </a:solidFill>
                <a:effectLst/>
              </a:rPr>
              <a:t>3</a:t>
            </a:r>
            <a:r>
              <a:rPr lang="zh-CN" altLang="en-US" sz="3600" b="1" dirty="0">
                <a:solidFill>
                  <a:schemeClr val="accent4"/>
                </a:solidFill>
                <a:effectLst/>
              </a:rPr>
              <a:t>次）</a:t>
            </a:r>
          </a:p>
        </p:txBody>
      </p:sp>
      <p:sp>
        <p:nvSpPr>
          <p:cNvPr id="16" name="手杖形箭头 15"/>
          <p:cNvSpPr/>
          <p:nvPr/>
        </p:nvSpPr>
        <p:spPr>
          <a:xfrm flipV="1">
            <a:off x="7862570" y="5161472"/>
            <a:ext cx="2782570" cy="1053465"/>
          </a:xfrm>
          <a:prstGeom prst="uturnArrow">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折角形 16"/>
          <p:cNvSpPr/>
          <p:nvPr/>
        </p:nvSpPr>
        <p:spPr>
          <a:xfrm>
            <a:off x="8944610" y="4377882"/>
            <a:ext cx="2484755" cy="921385"/>
          </a:xfrm>
          <a:prstGeom prst="foldedCorner">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9318625" y="4515677"/>
            <a:ext cx="1556385" cy="64516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r>
              <a:rPr lang="zh-CN" altLang="en-US" sz="3600" b="1">
                <a:solidFill>
                  <a:schemeClr val="bg2"/>
                </a:solidFill>
                <a:effectLst/>
              </a:rPr>
              <a:t>大作业</a:t>
            </a:r>
          </a:p>
        </p:txBody>
      </p:sp>
      <p:sp>
        <p:nvSpPr>
          <p:cNvPr id="26" name="圆角右箭头 25"/>
          <p:cNvSpPr/>
          <p:nvPr/>
        </p:nvSpPr>
        <p:spPr>
          <a:xfrm rot="16200000" flipH="1">
            <a:off x="2355215" y="2110297"/>
            <a:ext cx="1067435" cy="2188845"/>
          </a:xfrm>
          <a:prstGeom prst="bentArrow">
            <a:avLst/>
          </a:prstGeom>
          <a:solidFill>
            <a:srgbClr val="B39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35025" y="297815"/>
            <a:ext cx="4293163" cy="1015663"/>
          </a:xfrm>
          <a:prstGeom prst="rect">
            <a:avLst/>
          </a:prstGeom>
          <a:noFill/>
        </p:spPr>
        <p:txBody>
          <a:bodyPr wrap="none" rtlCol="0">
            <a:spAutoFit/>
            <a:scene3d>
              <a:camera prst="orthographicFront"/>
              <a:lightRig rig="threePt" dir="t"/>
            </a:scene3d>
            <a:sp3d contourW="12700"/>
          </a:bodyPr>
          <a:lstStyle/>
          <a:p>
            <a:pPr algn="ctr"/>
            <a:r>
              <a:rPr lang="en-US" altLang="zh-CN" sz="6000" b="1" dirty="0">
                <a:solidFill>
                  <a:srgbClr val="733480"/>
                </a:solidFill>
                <a:latin typeface="+mn-ea"/>
                <a:cs typeface="经典综艺体简" panose="02010609000101010101" pitchFamily="49" charset="-122"/>
              </a:rPr>
              <a:t>MOOC</a:t>
            </a:r>
            <a:r>
              <a:rPr lang="zh-CN" altLang="en-US" sz="6000" b="1" dirty="0">
                <a:solidFill>
                  <a:srgbClr val="733480"/>
                </a:solidFill>
                <a:latin typeface="+mn-ea"/>
                <a:cs typeface="经典综艺体简" panose="02010609000101010101" pitchFamily="49" charset="-122"/>
              </a:rPr>
              <a:t>学习</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17</a:t>
            </a:fld>
            <a:endParaRPr lang="zh-CN" altLang="en-US">
              <a:solidFill>
                <a:srgbClr val="733480"/>
              </a:solidFill>
            </a:endParaRPr>
          </a:p>
        </p:txBody>
      </p:sp>
      <p:pic>
        <p:nvPicPr>
          <p:cNvPr id="4" name="图片 3">
            <a:extLst>
              <a:ext uri="{FF2B5EF4-FFF2-40B4-BE49-F238E27FC236}">
                <a16:creationId xmlns:a16="http://schemas.microsoft.com/office/drawing/2014/main" id="{D2A3BFF8-632F-FB45-2C4F-CE67C698BB7C}"/>
              </a:ext>
            </a:extLst>
          </p:cNvPr>
          <p:cNvPicPr>
            <a:picLocks noChangeAspect="1"/>
          </p:cNvPicPr>
          <p:nvPr/>
        </p:nvPicPr>
        <p:blipFill>
          <a:blip r:embed="rId6"/>
          <a:stretch>
            <a:fillRect/>
          </a:stretch>
        </p:blipFill>
        <p:spPr>
          <a:xfrm>
            <a:off x="0" y="2417666"/>
            <a:ext cx="12192000" cy="3074293"/>
          </a:xfrm>
          <a:prstGeom prst="rect">
            <a:avLst/>
          </a:prstGeom>
        </p:spPr>
      </p:pic>
      <p:sp>
        <p:nvSpPr>
          <p:cNvPr id="8" name="矩形 7">
            <a:extLst>
              <a:ext uri="{FF2B5EF4-FFF2-40B4-BE49-F238E27FC236}">
                <a16:creationId xmlns:a16="http://schemas.microsoft.com/office/drawing/2014/main" id="{55F56142-3785-BE61-FA70-D94D89262493}"/>
              </a:ext>
            </a:extLst>
          </p:cNvPr>
          <p:cNvSpPr/>
          <p:nvPr/>
        </p:nvSpPr>
        <p:spPr>
          <a:xfrm>
            <a:off x="2195298" y="1809998"/>
            <a:ext cx="7801403" cy="400110"/>
          </a:xfrm>
          <a:prstGeom prst="rect">
            <a:avLst/>
          </a:prstGeom>
        </p:spPr>
        <p:txBody>
          <a:bodyPr wrap="square">
            <a:spAutoFit/>
          </a:bodyPr>
          <a:lstStyle/>
          <a:p>
            <a:pPr algn="ctr"/>
            <a:r>
              <a:rPr lang="zh-CN" altLang="en-US" sz="2000" b="1" dirty="0">
                <a:solidFill>
                  <a:srgbClr val="0070C0"/>
                </a:solidFill>
              </a:rPr>
              <a:t>https://www.xuetangx.com/course/THU08091000257/10322315</a:t>
            </a:r>
          </a:p>
        </p:txBody>
      </p:sp>
      <p:sp>
        <p:nvSpPr>
          <p:cNvPr id="12" name="任意形状 11">
            <a:extLst>
              <a:ext uri="{FF2B5EF4-FFF2-40B4-BE49-F238E27FC236}">
                <a16:creationId xmlns:a16="http://schemas.microsoft.com/office/drawing/2014/main" id="{BFD7853F-571E-5F4C-A978-34B3539D7176}"/>
              </a:ext>
            </a:extLst>
          </p:cNvPr>
          <p:cNvSpPr/>
          <p:nvPr/>
        </p:nvSpPr>
        <p:spPr>
          <a:xfrm>
            <a:off x="1855961" y="4182701"/>
            <a:ext cx="1213164" cy="651849"/>
          </a:xfrm>
          <a:custGeom>
            <a:avLst/>
            <a:gdLst>
              <a:gd name="connsiteX0" fmla="*/ 244443 w 1213164"/>
              <a:gd name="connsiteY0" fmla="*/ 0 h 651849"/>
              <a:gd name="connsiteX1" fmla="*/ 244443 w 1213164"/>
              <a:gd name="connsiteY1" fmla="*/ 0 h 651849"/>
              <a:gd name="connsiteX2" fmla="*/ 181069 w 1213164"/>
              <a:gd name="connsiteY2" fmla="*/ 54321 h 651849"/>
              <a:gd name="connsiteX3" fmla="*/ 153908 w 1213164"/>
              <a:gd name="connsiteY3" fmla="*/ 72427 h 651849"/>
              <a:gd name="connsiteX4" fmla="*/ 126748 w 1213164"/>
              <a:gd name="connsiteY4" fmla="*/ 108641 h 651849"/>
              <a:gd name="connsiteX5" fmla="*/ 90534 w 1213164"/>
              <a:gd name="connsiteY5" fmla="*/ 135802 h 651849"/>
              <a:gd name="connsiteX6" fmla="*/ 36213 w 1213164"/>
              <a:gd name="connsiteY6" fmla="*/ 217283 h 651849"/>
              <a:gd name="connsiteX7" fmla="*/ 18106 w 1213164"/>
              <a:gd name="connsiteY7" fmla="*/ 244443 h 651849"/>
              <a:gd name="connsiteX8" fmla="*/ 0 w 1213164"/>
              <a:gd name="connsiteY8" fmla="*/ 353085 h 651849"/>
              <a:gd name="connsiteX9" fmla="*/ 9053 w 1213164"/>
              <a:gd name="connsiteY9" fmla="*/ 434566 h 651849"/>
              <a:gd name="connsiteX10" fmla="*/ 45267 w 1213164"/>
              <a:gd name="connsiteY10" fmla="*/ 497940 h 651849"/>
              <a:gd name="connsiteX11" fmla="*/ 108641 w 1213164"/>
              <a:gd name="connsiteY11" fmla="*/ 570368 h 651849"/>
              <a:gd name="connsiteX12" fmla="*/ 135801 w 1213164"/>
              <a:gd name="connsiteY12" fmla="*/ 588475 h 651849"/>
              <a:gd name="connsiteX13" fmla="*/ 172015 w 1213164"/>
              <a:gd name="connsiteY13" fmla="*/ 597528 h 651849"/>
              <a:gd name="connsiteX14" fmla="*/ 208229 w 1213164"/>
              <a:gd name="connsiteY14" fmla="*/ 615635 h 651849"/>
              <a:gd name="connsiteX15" fmla="*/ 443619 w 1213164"/>
              <a:gd name="connsiteY15" fmla="*/ 615635 h 651849"/>
              <a:gd name="connsiteX16" fmla="*/ 534154 w 1213164"/>
              <a:gd name="connsiteY16" fmla="*/ 624689 h 651849"/>
              <a:gd name="connsiteX17" fmla="*/ 679009 w 1213164"/>
              <a:gd name="connsiteY17" fmla="*/ 633742 h 651849"/>
              <a:gd name="connsiteX18" fmla="*/ 733330 w 1213164"/>
              <a:gd name="connsiteY18" fmla="*/ 642796 h 651849"/>
              <a:gd name="connsiteX19" fmla="*/ 823865 w 1213164"/>
              <a:gd name="connsiteY19" fmla="*/ 651849 h 651849"/>
              <a:gd name="connsiteX20" fmla="*/ 1004934 w 1213164"/>
              <a:gd name="connsiteY20" fmla="*/ 633742 h 651849"/>
              <a:gd name="connsiteX21" fmla="*/ 1041148 w 1213164"/>
              <a:gd name="connsiteY21" fmla="*/ 624689 h 651849"/>
              <a:gd name="connsiteX22" fmla="*/ 1104522 w 1213164"/>
              <a:gd name="connsiteY22" fmla="*/ 588475 h 651849"/>
              <a:gd name="connsiteX23" fmla="*/ 1176950 w 1213164"/>
              <a:gd name="connsiteY23" fmla="*/ 488887 h 651849"/>
              <a:gd name="connsiteX24" fmla="*/ 1195057 w 1213164"/>
              <a:gd name="connsiteY24" fmla="*/ 452673 h 651849"/>
              <a:gd name="connsiteX25" fmla="*/ 1213164 w 1213164"/>
              <a:gd name="connsiteY25" fmla="*/ 344031 h 651849"/>
              <a:gd name="connsiteX26" fmla="*/ 1204110 w 1213164"/>
              <a:gd name="connsiteY26" fmla="*/ 262550 h 651849"/>
              <a:gd name="connsiteX27" fmla="*/ 1195057 w 1213164"/>
              <a:gd name="connsiteY27" fmla="*/ 235390 h 651849"/>
              <a:gd name="connsiteX28" fmla="*/ 1140736 w 1213164"/>
              <a:gd name="connsiteY28" fmla="*/ 190122 h 651849"/>
              <a:gd name="connsiteX29" fmla="*/ 1095469 w 1213164"/>
              <a:gd name="connsiteY29" fmla="*/ 153909 h 651849"/>
              <a:gd name="connsiteX30" fmla="*/ 1041148 w 1213164"/>
              <a:gd name="connsiteY30" fmla="*/ 117695 h 651849"/>
              <a:gd name="connsiteX31" fmla="*/ 1013988 w 1213164"/>
              <a:gd name="connsiteY31" fmla="*/ 99588 h 651849"/>
              <a:gd name="connsiteX32" fmla="*/ 959667 w 1213164"/>
              <a:gd name="connsiteY32" fmla="*/ 81481 h 651849"/>
              <a:gd name="connsiteX33" fmla="*/ 932506 w 1213164"/>
              <a:gd name="connsiteY33" fmla="*/ 72427 h 651849"/>
              <a:gd name="connsiteX34" fmla="*/ 814811 w 1213164"/>
              <a:gd name="connsiteY34" fmla="*/ 54321 h 651849"/>
              <a:gd name="connsiteX35" fmla="*/ 715223 w 1213164"/>
              <a:gd name="connsiteY35" fmla="*/ 45267 h 651849"/>
              <a:gd name="connsiteX36" fmla="*/ 660902 w 1213164"/>
              <a:gd name="connsiteY36" fmla="*/ 36214 h 651849"/>
              <a:gd name="connsiteX37" fmla="*/ 588475 w 1213164"/>
              <a:gd name="connsiteY37" fmla="*/ 18107 h 651849"/>
              <a:gd name="connsiteX38" fmla="*/ 353085 w 1213164"/>
              <a:gd name="connsiteY38" fmla="*/ 0 h 651849"/>
              <a:gd name="connsiteX39" fmla="*/ 244443 w 1213164"/>
              <a:gd name="connsiteY39" fmla="*/ 0 h 651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13164" h="651849">
                <a:moveTo>
                  <a:pt x="244443" y="0"/>
                </a:moveTo>
                <a:lnTo>
                  <a:pt x="244443" y="0"/>
                </a:lnTo>
                <a:cubicBezTo>
                  <a:pt x="223318" y="18107"/>
                  <a:pt x="202795" y="36940"/>
                  <a:pt x="181069" y="54321"/>
                </a:cubicBezTo>
                <a:cubicBezTo>
                  <a:pt x="172572" y="61118"/>
                  <a:pt x="161602" y="64733"/>
                  <a:pt x="153908" y="72427"/>
                </a:cubicBezTo>
                <a:cubicBezTo>
                  <a:pt x="143238" y="83096"/>
                  <a:pt x="137417" y="97971"/>
                  <a:pt x="126748" y="108641"/>
                </a:cubicBezTo>
                <a:cubicBezTo>
                  <a:pt x="116078" y="119311"/>
                  <a:pt x="100559" y="124524"/>
                  <a:pt x="90534" y="135802"/>
                </a:cubicBezTo>
                <a:cubicBezTo>
                  <a:pt x="90526" y="135810"/>
                  <a:pt x="45269" y="203698"/>
                  <a:pt x="36213" y="217283"/>
                </a:cubicBezTo>
                <a:lnTo>
                  <a:pt x="18106" y="244443"/>
                </a:lnTo>
                <a:cubicBezTo>
                  <a:pt x="8571" y="282584"/>
                  <a:pt x="0" y="310698"/>
                  <a:pt x="0" y="353085"/>
                </a:cubicBezTo>
                <a:cubicBezTo>
                  <a:pt x="0" y="380412"/>
                  <a:pt x="2908" y="407938"/>
                  <a:pt x="9053" y="434566"/>
                </a:cubicBezTo>
                <a:cubicBezTo>
                  <a:pt x="12670" y="450240"/>
                  <a:pt x="35279" y="483956"/>
                  <a:pt x="45267" y="497940"/>
                </a:cubicBezTo>
                <a:cubicBezTo>
                  <a:pt x="67173" y="528609"/>
                  <a:pt x="79290" y="545210"/>
                  <a:pt x="108641" y="570368"/>
                </a:cubicBezTo>
                <a:cubicBezTo>
                  <a:pt x="116902" y="577449"/>
                  <a:pt x="125800" y="584189"/>
                  <a:pt x="135801" y="588475"/>
                </a:cubicBezTo>
                <a:cubicBezTo>
                  <a:pt x="147238" y="593376"/>
                  <a:pt x="159944" y="594510"/>
                  <a:pt x="172015" y="597528"/>
                </a:cubicBezTo>
                <a:cubicBezTo>
                  <a:pt x="184086" y="603564"/>
                  <a:pt x="195824" y="610319"/>
                  <a:pt x="208229" y="615635"/>
                </a:cubicBezTo>
                <a:cubicBezTo>
                  <a:pt x="282524" y="647476"/>
                  <a:pt x="362540" y="619160"/>
                  <a:pt x="443619" y="615635"/>
                </a:cubicBezTo>
                <a:cubicBezTo>
                  <a:pt x="473797" y="618653"/>
                  <a:pt x="503914" y="622363"/>
                  <a:pt x="534154" y="624689"/>
                </a:cubicBezTo>
                <a:cubicBezTo>
                  <a:pt x="582391" y="628400"/>
                  <a:pt x="630828" y="629362"/>
                  <a:pt x="679009" y="633742"/>
                </a:cubicBezTo>
                <a:cubicBezTo>
                  <a:pt x="697290" y="635404"/>
                  <a:pt x="715115" y="640519"/>
                  <a:pt x="733330" y="642796"/>
                </a:cubicBezTo>
                <a:cubicBezTo>
                  <a:pt x="763425" y="646558"/>
                  <a:pt x="793687" y="648831"/>
                  <a:pt x="823865" y="651849"/>
                </a:cubicBezTo>
                <a:cubicBezTo>
                  <a:pt x="875754" y="647525"/>
                  <a:pt x="950679" y="642784"/>
                  <a:pt x="1004934" y="633742"/>
                </a:cubicBezTo>
                <a:cubicBezTo>
                  <a:pt x="1017208" y="631696"/>
                  <a:pt x="1029077" y="627707"/>
                  <a:pt x="1041148" y="624689"/>
                </a:cubicBezTo>
                <a:cubicBezTo>
                  <a:pt x="1052464" y="619031"/>
                  <a:pt x="1094052" y="600109"/>
                  <a:pt x="1104522" y="588475"/>
                </a:cubicBezTo>
                <a:cubicBezTo>
                  <a:pt x="1106384" y="586407"/>
                  <a:pt x="1163371" y="512650"/>
                  <a:pt x="1176950" y="488887"/>
                </a:cubicBezTo>
                <a:cubicBezTo>
                  <a:pt x="1183646" y="477169"/>
                  <a:pt x="1189021" y="464744"/>
                  <a:pt x="1195057" y="452673"/>
                </a:cubicBezTo>
                <a:cubicBezTo>
                  <a:pt x="1204591" y="414534"/>
                  <a:pt x="1213164" y="386414"/>
                  <a:pt x="1213164" y="344031"/>
                </a:cubicBezTo>
                <a:cubicBezTo>
                  <a:pt x="1213164" y="316704"/>
                  <a:pt x="1208603" y="289506"/>
                  <a:pt x="1204110" y="262550"/>
                </a:cubicBezTo>
                <a:cubicBezTo>
                  <a:pt x="1202541" y="253137"/>
                  <a:pt x="1200350" y="243330"/>
                  <a:pt x="1195057" y="235390"/>
                </a:cubicBezTo>
                <a:cubicBezTo>
                  <a:pt x="1181114" y="214475"/>
                  <a:pt x="1160779" y="203484"/>
                  <a:pt x="1140736" y="190122"/>
                </a:cubicBezTo>
                <a:cubicBezTo>
                  <a:pt x="1100239" y="129378"/>
                  <a:pt x="1147946" y="188893"/>
                  <a:pt x="1095469" y="153909"/>
                </a:cubicBezTo>
                <a:cubicBezTo>
                  <a:pt x="1027652" y="108698"/>
                  <a:pt x="1105727" y="139221"/>
                  <a:pt x="1041148" y="117695"/>
                </a:cubicBezTo>
                <a:cubicBezTo>
                  <a:pt x="1032095" y="111659"/>
                  <a:pt x="1023931" y="104007"/>
                  <a:pt x="1013988" y="99588"/>
                </a:cubicBezTo>
                <a:cubicBezTo>
                  <a:pt x="996547" y="91836"/>
                  <a:pt x="977774" y="87517"/>
                  <a:pt x="959667" y="81481"/>
                </a:cubicBezTo>
                <a:cubicBezTo>
                  <a:pt x="950613" y="78463"/>
                  <a:pt x="941920" y="73996"/>
                  <a:pt x="932506" y="72427"/>
                </a:cubicBezTo>
                <a:cubicBezTo>
                  <a:pt x="897214" y="66545"/>
                  <a:pt x="849768" y="58205"/>
                  <a:pt x="814811" y="54321"/>
                </a:cubicBezTo>
                <a:cubicBezTo>
                  <a:pt x="781682" y="50640"/>
                  <a:pt x="748328" y="49162"/>
                  <a:pt x="715223" y="45267"/>
                </a:cubicBezTo>
                <a:cubicBezTo>
                  <a:pt x="696992" y="43122"/>
                  <a:pt x="678851" y="40060"/>
                  <a:pt x="660902" y="36214"/>
                </a:cubicBezTo>
                <a:cubicBezTo>
                  <a:pt x="636569" y="31000"/>
                  <a:pt x="613258" y="20360"/>
                  <a:pt x="588475" y="18107"/>
                </a:cubicBezTo>
                <a:cubicBezTo>
                  <a:pt x="443706" y="4945"/>
                  <a:pt x="522146" y="11270"/>
                  <a:pt x="353085" y="0"/>
                </a:cubicBezTo>
                <a:cubicBezTo>
                  <a:pt x="286723" y="9480"/>
                  <a:pt x="262550" y="0"/>
                  <a:pt x="244443" y="0"/>
                </a:cubicBezTo>
                <a:close/>
              </a:path>
            </a:pathLst>
          </a:custGeom>
          <a:solidFill>
            <a:srgbClr val="FFFF00">
              <a:alpha val="49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EC8C2B46-D6A5-336E-D225-E1A1880DD95B}"/>
              </a:ext>
            </a:extLst>
          </p:cNvPr>
          <p:cNvSpPr txBox="1"/>
          <p:nvPr/>
        </p:nvSpPr>
        <p:spPr>
          <a:xfrm>
            <a:off x="2669420" y="5770403"/>
            <a:ext cx="6853159" cy="400110"/>
          </a:xfrm>
          <a:prstGeom prst="rect">
            <a:avLst/>
          </a:prstGeom>
          <a:noFill/>
        </p:spPr>
        <p:txBody>
          <a:bodyPr wrap="none" rtlCol="0">
            <a:spAutoFit/>
          </a:bodyPr>
          <a:lstStyle/>
          <a:p>
            <a:pPr algn="ctr"/>
            <a:r>
              <a:rPr kumimoji="1" lang="zh-CN" altLang="en-US" sz="2000" b="1" dirty="0">
                <a:solidFill>
                  <a:srgbClr val="0432FF"/>
                </a:solidFill>
              </a:rPr>
              <a:t>请务必登录后加入学习，并按时学完，后台有学习进度统计</a:t>
            </a:r>
          </a:p>
        </p:txBody>
      </p:sp>
    </p:spTree>
    <p:custDataLst>
      <p:tags r:id="rId1"/>
    </p:custDataLst>
    <p:extLst>
      <p:ext uri="{BB962C8B-B14F-4D97-AF65-F5344CB8AC3E}">
        <p14:creationId xmlns:p14="http://schemas.microsoft.com/office/powerpoint/2010/main" val="354825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960687" y="2667000"/>
            <a:ext cx="4031873" cy="1015663"/>
          </a:xfrm>
          <a:prstGeom prst="rect">
            <a:avLst/>
          </a:prstGeom>
          <a:noFill/>
        </p:spPr>
        <p:txBody>
          <a:bodyPr wrap="none" rtlCol="0">
            <a:spAutoFit/>
            <a:scene3d>
              <a:camera prst="orthographicFront"/>
              <a:lightRig rig="threePt" dir="t"/>
            </a:scene3d>
            <a:sp3d contourW="12700"/>
          </a:bodyPr>
          <a:lstStyle/>
          <a:p>
            <a:pPr algn="ctr"/>
            <a:r>
              <a:rPr lang="zh-CN" altLang="en-US" sz="6000" b="1" dirty="0">
                <a:solidFill>
                  <a:srgbClr val="733480"/>
                </a:solidFill>
                <a:latin typeface="+mn-ea"/>
                <a:cs typeface="经典综艺体简" panose="02010609000101010101" pitchFamily="49" charset="-122"/>
              </a:rPr>
              <a:t>小作业介绍</a:t>
            </a:r>
            <a:endParaRPr lang="en-US" altLang="zh-CN" sz="6000" b="1" dirty="0">
              <a:solidFill>
                <a:srgbClr val="733480"/>
              </a:solidFill>
              <a:latin typeface="+mn-ea"/>
              <a:cs typeface="经典综艺体简" panose="02010609000101010101" pitchFamily="49" charset="-122"/>
            </a:endParaRP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18</a:t>
            </a:fld>
            <a:endParaRPr lang="zh-CN" altLang="en-US">
              <a:solidFill>
                <a:srgbClr val="733480"/>
              </a:solidFill>
            </a:endParaRPr>
          </a:p>
        </p:txBody>
      </p:sp>
    </p:spTree>
    <p:custDataLst>
      <p:tags r:id="rId1"/>
    </p:custDataLst>
    <p:extLst>
      <p:ext uri="{BB962C8B-B14F-4D97-AF65-F5344CB8AC3E}">
        <p14:creationId xmlns:p14="http://schemas.microsoft.com/office/powerpoint/2010/main" val="25995858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grpSp>
        <p:nvGrpSpPr>
          <p:cNvPr id="28" name="组合 27"/>
          <p:cNvGrpSpPr/>
          <p:nvPr/>
        </p:nvGrpSpPr>
        <p:grpSpPr>
          <a:xfrm>
            <a:off x="693420" y="843985"/>
            <a:ext cx="10956925" cy="5301423"/>
            <a:chOff x="1210535" y="3192547"/>
            <a:chExt cx="3524851" cy="3570975"/>
          </a:xfrm>
        </p:grpSpPr>
        <p:sp>
          <p:nvSpPr>
            <p:cNvPr id="29" name="MH_Other_11"/>
            <p:cNvSpPr/>
            <p:nvPr>
              <p:custDataLst>
                <p:tags r:id="rId2"/>
              </p:custDataLst>
            </p:nvPr>
          </p:nvSpPr>
          <p:spPr>
            <a:xfrm>
              <a:off x="1210535" y="3192547"/>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39801"/>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1441450" y="956310"/>
            <a:ext cx="5109210" cy="5345430"/>
          </a:xfrm>
          <a:prstGeom prst="rect">
            <a:avLst/>
          </a:prstGeom>
        </p:spPr>
        <p:txBody>
          <a:bodyPr wrap="square">
            <a:spAutoFit/>
            <a:scene3d>
              <a:camera prst="orthographicFront"/>
              <a:lightRig rig="threePt" dir="t"/>
            </a:scene3d>
            <a:sp3d contourW="12700"/>
          </a:bodyPr>
          <a:lstStyle/>
          <a:p>
            <a:pPr marL="342900" indent="-342900">
              <a:lnSpc>
                <a:spcPct val="14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问题简述：</a:t>
            </a:r>
          </a:p>
          <a:p>
            <a:pPr marL="800100" lvl="1" indent="-342900">
              <a:lnSpc>
                <a:spcPct val="14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编写一个静态页面，要求外观与下截图尽量相似</a:t>
            </a:r>
          </a:p>
          <a:p>
            <a:pPr marL="800100" lvl="1" indent="-342900">
              <a:lnSpc>
                <a:spcPct val="140000"/>
              </a:lnSpc>
              <a:buFont typeface="Arial" panose="020B0604020202020204" pitchFamily="34" charset="0"/>
              <a:buChar char="•"/>
            </a:pPr>
            <a:r>
              <a:rPr sz="2400" dirty="0" err="1">
                <a:latin typeface="微软雅黑" panose="020B0503020204020204" pitchFamily="34" charset="-122"/>
                <a:ea typeface="微软雅黑" panose="020B0503020204020204" pitchFamily="34" charset="-122"/>
                <a:cs typeface="微软雅黑" panose="020B0503020204020204" pitchFamily="34" charset="-122"/>
                <a:sym typeface="+mn-ea"/>
              </a:rPr>
              <a:t>本次作业允许使用官方页面引用的图片，允许参考官方页面的源代码，但是不允许直接使用源代码</a:t>
            </a: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p>
          <a:p>
            <a:pPr marL="800100" lvl="1" indent="-342900">
              <a:lnSpc>
                <a:spcPct val="14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可以采用使用vue.js文件方式或搭建vue-cli工程实现</a:t>
            </a:r>
          </a:p>
          <a:p>
            <a:pPr marL="0" lvl="1" indent="-342900" algn="l">
              <a:lnSpc>
                <a:spcPct val="140000"/>
              </a:lnSpc>
              <a:buClrTx/>
              <a:buSzTx/>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具体要求见作业文档</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693103" y="241935"/>
            <a:ext cx="8759825" cy="58356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小作业一</a:t>
            </a:r>
            <a:r>
              <a:rPr lang="en-US" altLang="zh-CN" sz="3200" b="1" dirty="0">
                <a:solidFill>
                  <a:srgbClr val="733480"/>
                </a:solidFill>
                <a:latin typeface="+mn-ea"/>
                <a:cs typeface="经典综艺体简" panose="02010609000101010101" pitchFamily="49" charset="-122"/>
                <a:sym typeface="+mn-ea"/>
              </a:rPr>
              <a:t>·我连上了假的校园网（VUE练习题）</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19</a:t>
            </a:fld>
            <a:endParaRPr lang="zh-CN" altLang="en-US">
              <a:solidFill>
                <a:srgbClr val="733480"/>
              </a:solidFill>
            </a:endParaRPr>
          </a:p>
        </p:txBody>
      </p:sp>
      <p:pic>
        <p:nvPicPr>
          <p:cNvPr id="8" name="image1.jpeg"/>
          <p:cNvPicPr>
            <a:picLocks noChangeAspect="1"/>
          </p:cNvPicPr>
          <p:nvPr/>
        </p:nvPicPr>
        <p:blipFill>
          <a:blip r:embed="rId8" cstate="print"/>
          <a:stretch>
            <a:fillRect/>
          </a:stretch>
        </p:blipFill>
        <p:spPr>
          <a:xfrm>
            <a:off x="6870065" y="1792288"/>
            <a:ext cx="4292600" cy="3272155"/>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hqprint"/>
          <a:srcRect t="11567"/>
          <a:stretch>
            <a:fillRect/>
          </a:stretch>
        </p:blipFill>
        <p:spPr>
          <a:xfrm>
            <a:off x="0" y="-372745"/>
            <a:ext cx="7689850" cy="5311140"/>
          </a:xfrm>
          <a:prstGeom prst="rect">
            <a:avLst/>
          </a:prstGeom>
        </p:spPr>
      </p:pic>
      <p:grpSp>
        <p:nvGrpSpPr>
          <p:cNvPr id="3" name="组合 2"/>
          <p:cNvGrpSpPr/>
          <p:nvPr/>
        </p:nvGrpSpPr>
        <p:grpSpPr>
          <a:xfrm>
            <a:off x="7287816" y="2287400"/>
            <a:ext cx="3807891" cy="652761"/>
            <a:chOff x="3797607" y="424476"/>
            <a:chExt cx="3807891" cy="652761"/>
          </a:xfrm>
        </p:grpSpPr>
        <p:sp>
          <p:nvSpPr>
            <p:cNvPr id="4" name="文本框 3"/>
            <p:cNvSpPr txBox="1"/>
            <p:nvPr/>
          </p:nvSpPr>
          <p:spPr>
            <a:xfrm>
              <a:off x="3797608" y="424476"/>
              <a:ext cx="2124299" cy="523220"/>
            </a:xfrm>
            <a:prstGeom prst="rect">
              <a:avLst/>
            </a:prstGeom>
            <a:noFill/>
          </p:spPr>
          <p:txBody>
            <a:bodyPr wrap="none" rtlCol="0">
              <a:spAutoFit/>
              <a:scene3d>
                <a:camera prst="orthographicFront"/>
                <a:lightRig rig="threePt" dir="t"/>
              </a:scene3d>
              <a:sp3d contourW="12700"/>
            </a:bodyPr>
            <a:lstStyle/>
            <a:p>
              <a:r>
                <a:rPr lang="en-US" altLang="zh-CN" sz="2800" b="1" dirty="0">
                  <a:solidFill>
                    <a:srgbClr val="733480"/>
                  </a:solidFill>
                  <a:latin typeface="Century Gothic" panose="020B0502020202020204" pitchFamily="34" charset="0"/>
                  <a:ea typeface="+mj-ea"/>
                  <a:cs typeface="经典综艺体简" panose="02010609000101010101" pitchFamily="49" charset="-122"/>
                </a:rPr>
                <a:t>1 . </a:t>
              </a:r>
              <a:r>
                <a:rPr lang="zh-CN" altLang="en-US" sz="2800" b="1" dirty="0">
                  <a:solidFill>
                    <a:srgbClr val="733480"/>
                  </a:solidFill>
                  <a:latin typeface="Century Gothic" panose="020B0502020202020204" pitchFamily="34" charset="0"/>
                  <a:ea typeface="+mj-ea"/>
                  <a:cs typeface="经典综艺体简" panose="02010609000101010101" pitchFamily="49" charset="-122"/>
                </a:rPr>
                <a:t>课程说明</a:t>
              </a:r>
            </a:p>
          </p:txBody>
        </p:sp>
        <p:sp>
          <p:nvSpPr>
            <p:cNvPr id="5" name="文本框 4"/>
            <p:cNvSpPr txBox="1"/>
            <p:nvPr/>
          </p:nvSpPr>
          <p:spPr>
            <a:xfrm>
              <a:off x="3797607" y="802282"/>
              <a:ext cx="3807891" cy="274955"/>
            </a:xfrm>
            <a:prstGeom prst="rect">
              <a:avLst/>
            </a:prstGeom>
            <a:noFill/>
          </p:spPr>
          <p:txBody>
            <a:bodyPr wrap="square" rtlCol="0">
              <a:spAutoFit/>
              <a:scene3d>
                <a:camera prst="orthographicFront"/>
                <a:lightRig rig="threePt" dir="t"/>
              </a:scene3d>
              <a:sp3d contourW="12700"/>
            </a:bodyPr>
            <a:lstStyle/>
            <a:p>
              <a:pPr>
                <a:lnSpc>
                  <a:spcPct val="114000"/>
                </a:lnSpc>
              </a:pPr>
              <a:endParaRPr lang="en-US" altLang="zh-CN" sz="1050" dirty="0">
                <a:solidFill>
                  <a:schemeClr val="tx1">
                    <a:lumMod val="75000"/>
                    <a:lumOff val="25000"/>
                  </a:schemeClr>
                </a:solidFill>
                <a:latin typeface="Century Gothic" panose="020B0502020202020204" pitchFamily="34" charset="0"/>
                <a:ea typeface="+mj-ea"/>
              </a:endParaRPr>
            </a:p>
          </p:txBody>
        </p:sp>
      </p:grpSp>
      <p:grpSp>
        <p:nvGrpSpPr>
          <p:cNvPr id="6" name="组合 5"/>
          <p:cNvGrpSpPr/>
          <p:nvPr/>
        </p:nvGrpSpPr>
        <p:grpSpPr>
          <a:xfrm>
            <a:off x="7287816" y="3229032"/>
            <a:ext cx="3807891" cy="652761"/>
            <a:chOff x="3797607" y="424476"/>
            <a:chExt cx="3807891" cy="652761"/>
          </a:xfrm>
        </p:grpSpPr>
        <p:sp>
          <p:nvSpPr>
            <p:cNvPr id="7" name="文本框 6"/>
            <p:cNvSpPr txBox="1"/>
            <p:nvPr/>
          </p:nvSpPr>
          <p:spPr>
            <a:xfrm>
              <a:off x="3797608" y="424476"/>
              <a:ext cx="2153920" cy="521970"/>
            </a:xfrm>
            <a:prstGeom prst="rect">
              <a:avLst/>
            </a:prstGeom>
            <a:noFill/>
          </p:spPr>
          <p:txBody>
            <a:bodyPr wrap="none" rtlCol="0">
              <a:spAutoFit/>
              <a:scene3d>
                <a:camera prst="orthographicFront"/>
                <a:lightRig rig="threePt" dir="t"/>
              </a:scene3d>
              <a:sp3d contourW="12700"/>
            </a:bodyPr>
            <a:lstStyle/>
            <a:p>
              <a:r>
                <a:rPr lang="en-US" altLang="zh-CN" sz="2800" b="1" dirty="0">
                  <a:solidFill>
                    <a:schemeClr val="accent2"/>
                  </a:solidFill>
                  <a:latin typeface="Century Gothic" panose="020B0502020202020204" pitchFamily="34" charset="0"/>
                  <a:ea typeface="+mj-ea"/>
                  <a:cs typeface="经典综艺体简" panose="02010609000101010101" pitchFamily="49" charset="-122"/>
                </a:rPr>
                <a:t>2 . </a:t>
              </a:r>
              <a:r>
                <a:rPr lang="zh-CN" altLang="en-US" sz="2800" b="1" dirty="0">
                  <a:solidFill>
                    <a:schemeClr val="accent2"/>
                  </a:solidFill>
                  <a:latin typeface="+mj-ea"/>
                  <a:ea typeface="+mj-ea"/>
                  <a:cs typeface="经典综艺体简" panose="02010609000101010101" pitchFamily="49" charset="-122"/>
                </a:rPr>
                <a:t>选题介绍</a:t>
              </a:r>
            </a:p>
          </p:txBody>
        </p:sp>
        <p:sp>
          <p:nvSpPr>
            <p:cNvPr id="8" name="文本框 7"/>
            <p:cNvSpPr txBox="1"/>
            <p:nvPr/>
          </p:nvSpPr>
          <p:spPr>
            <a:xfrm>
              <a:off x="3797607" y="802282"/>
              <a:ext cx="3807891" cy="274955"/>
            </a:xfrm>
            <a:prstGeom prst="rect">
              <a:avLst/>
            </a:prstGeom>
            <a:noFill/>
          </p:spPr>
          <p:txBody>
            <a:bodyPr wrap="square" rtlCol="0">
              <a:spAutoFit/>
              <a:scene3d>
                <a:camera prst="orthographicFront"/>
                <a:lightRig rig="threePt" dir="t"/>
              </a:scene3d>
              <a:sp3d contourW="12700"/>
            </a:bodyPr>
            <a:lstStyle/>
            <a:p>
              <a:pPr>
                <a:lnSpc>
                  <a:spcPct val="114000"/>
                </a:lnSpc>
              </a:pPr>
              <a:endParaRPr lang="en-US" altLang="zh-CN" sz="1050" dirty="0">
                <a:solidFill>
                  <a:schemeClr val="tx1">
                    <a:lumMod val="75000"/>
                    <a:lumOff val="25000"/>
                  </a:schemeClr>
                </a:solidFill>
                <a:latin typeface="Century Gothic" panose="020B0502020202020204" pitchFamily="34" charset="0"/>
                <a:ea typeface="+mj-ea"/>
              </a:endParaRPr>
            </a:p>
          </p:txBody>
        </p:sp>
      </p:grpSp>
      <p:grpSp>
        <p:nvGrpSpPr>
          <p:cNvPr id="9" name="组合 8"/>
          <p:cNvGrpSpPr/>
          <p:nvPr/>
        </p:nvGrpSpPr>
        <p:grpSpPr>
          <a:xfrm>
            <a:off x="7287816" y="4170664"/>
            <a:ext cx="3807891" cy="634346"/>
            <a:chOff x="3797607" y="424476"/>
            <a:chExt cx="3807891" cy="634346"/>
          </a:xfrm>
        </p:grpSpPr>
        <p:sp>
          <p:nvSpPr>
            <p:cNvPr id="10" name="文本框 9"/>
            <p:cNvSpPr txBox="1"/>
            <p:nvPr/>
          </p:nvSpPr>
          <p:spPr>
            <a:xfrm>
              <a:off x="3797608" y="424476"/>
              <a:ext cx="2153920" cy="521970"/>
            </a:xfrm>
            <a:prstGeom prst="rect">
              <a:avLst/>
            </a:prstGeom>
            <a:noFill/>
          </p:spPr>
          <p:txBody>
            <a:bodyPr wrap="none" rtlCol="0">
              <a:spAutoFit/>
              <a:scene3d>
                <a:camera prst="orthographicFront"/>
                <a:lightRig rig="threePt" dir="t"/>
              </a:scene3d>
              <a:sp3d contourW="12700"/>
            </a:bodyPr>
            <a:lstStyle/>
            <a:p>
              <a:r>
                <a:rPr lang="en-US" altLang="zh-CN" sz="2800" b="1" dirty="0">
                  <a:solidFill>
                    <a:srgbClr val="733480"/>
                  </a:solidFill>
                  <a:latin typeface="Century Gothic" panose="020B0502020202020204" pitchFamily="34" charset="0"/>
                  <a:ea typeface="+mj-ea"/>
                  <a:cs typeface="经典综艺体简" panose="02010609000101010101" pitchFamily="49" charset="-122"/>
                </a:rPr>
                <a:t>3 . </a:t>
              </a:r>
              <a:r>
                <a:rPr lang="zh-CN" altLang="en-US" sz="2800" b="1" dirty="0">
                  <a:solidFill>
                    <a:srgbClr val="733480"/>
                  </a:solidFill>
                  <a:latin typeface="Century Gothic" panose="020B0502020202020204" pitchFamily="34" charset="0"/>
                  <a:ea typeface="+mj-ea"/>
                  <a:cs typeface="经典综艺体简" panose="02010609000101010101" pitchFamily="49" charset="-122"/>
                </a:rPr>
                <a:t>作业要求</a:t>
              </a:r>
            </a:p>
          </p:txBody>
        </p:sp>
        <p:sp>
          <p:nvSpPr>
            <p:cNvPr id="11" name="文本框 10"/>
            <p:cNvSpPr txBox="1"/>
            <p:nvPr/>
          </p:nvSpPr>
          <p:spPr>
            <a:xfrm>
              <a:off x="3797607" y="783867"/>
              <a:ext cx="3807891" cy="274955"/>
            </a:xfrm>
            <a:prstGeom prst="rect">
              <a:avLst/>
            </a:prstGeom>
            <a:noFill/>
          </p:spPr>
          <p:txBody>
            <a:bodyPr wrap="square" rtlCol="0">
              <a:spAutoFit/>
              <a:scene3d>
                <a:camera prst="orthographicFront"/>
                <a:lightRig rig="threePt" dir="t"/>
              </a:scene3d>
              <a:sp3d contourW="12700"/>
            </a:bodyPr>
            <a:lstStyle/>
            <a:p>
              <a:pPr>
                <a:lnSpc>
                  <a:spcPct val="114000"/>
                </a:lnSpc>
              </a:pPr>
              <a:endParaRPr lang="en-US" altLang="zh-CN" sz="1050" dirty="0">
                <a:solidFill>
                  <a:schemeClr val="tx1">
                    <a:lumMod val="75000"/>
                    <a:lumOff val="25000"/>
                  </a:schemeClr>
                </a:solidFill>
                <a:latin typeface="Century Gothic" panose="020B0502020202020204" pitchFamily="34" charset="0"/>
                <a:ea typeface="+mj-ea"/>
              </a:endParaRPr>
            </a:p>
          </p:txBody>
        </p:sp>
      </p:grpSp>
      <p:sp>
        <p:nvSpPr>
          <p:cNvPr id="15" name="文本框 14"/>
          <p:cNvSpPr txBox="1"/>
          <p:nvPr/>
        </p:nvSpPr>
        <p:spPr>
          <a:xfrm>
            <a:off x="2497483" y="3718710"/>
            <a:ext cx="2330450" cy="829945"/>
          </a:xfrm>
          <a:prstGeom prst="rect">
            <a:avLst/>
          </a:prstGeom>
          <a:noFill/>
        </p:spPr>
        <p:txBody>
          <a:bodyPr wrap="none" rtlCol="0">
            <a:spAutoFit/>
          </a:bodyPr>
          <a:lstStyle/>
          <a:p>
            <a:pPr algn="ctr"/>
            <a:r>
              <a:rPr lang="en-US" altLang="zh-CN" sz="4800" dirty="0">
                <a:solidFill>
                  <a:srgbClr val="733480"/>
                </a:solidFill>
                <a:latin typeface="Impact" panose="020B0806030902050204" pitchFamily="34" charset="0"/>
              </a:rPr>
              <a:t>CONTENT</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1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a:t>
            </a:fld>
            <a:endParaRPr lang="zh-CN" altLang="en-US">
              <a:solidFill>
                <a:srgbClr val="73348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grpSp>
        <p:nvGrpSpPr>
          <p:cNvPr id="28" name="组合 27"/>
          <p:cNvGrpSpPr/>
          <p:nvPr/>
        </p:nvGrpSpPr>
        <p:grpSpPr>
          <a:xfrm>
            <a:off x="476154" y="843985"/>
            <a:ext cx="11174191" cy="5301423"/>
            <a:chOff x="1140641" y="3192547"/>
            <a:chExt cx="3594745" cy="3570975"/>
          </a:xfrm>
        </p:grpSpPr>
        <p:sp>
          <p:nvSpPr>
            <p:cNvPr id="29" name="MH_Other_11"/>
            <p:cNvSpPr/>
            <p:nvPr>
              <p:custDataLst>
                <p:tags r:id="rId2"/>
              </p:custDataLst>
            </p:nvPr>
          </p:nvSpPr>
          <p:spPr>
            <a:xfrm>
              <a:off x="1140641" y="3192547"/>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39801"/>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935990" y="951230"/>
            <a:ext cx="6193790" cy="5862320"/>
          </a:xfrm>
          <a:prstGeom prst="rect">
            <a:avLst/>
          </a:prstGeom>
        </p:spPr>
        <p:txBody>
          <a:bodyPr wrap="square">
            <a:spAutoFit/>
            <a:scene3d>
              <a:camera prst="orthographicFront"/>
              <a:lightRig rig="threePt" dir="t"/>
            </a:scene3d>
            <a:sp3d contourW="12700"/>
          </a:bodyPr>
          <a:lstStyle/>
          <a:p>
            <a:pPr marL="342900" indent="-342900">
              <a:lnSpc>
                <a:spcPct val="14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问题简述：</a:t>
            </a:r>
          </a:p>
          <a:p>
            <a:pPr marL="800100" lvl="1" indent="-342900">
              <a:lnSpc>
                <a:spcPct val="140000"/>
              </a:lnSpc>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增加两个静态页面之间的跳转，要求作业二的页面可以通过点击“连接”按钮跳转到作业一的页面，作业一的页面可以通过点击“断开连接”按钮跳转到作业二的页面。</a:t>
            </a:r>
          </a:p>
          <a:p>
            <a:pPr marL="800100" lvl="1" indent="-342900">
              <a:lnSpc>
                <a:spcPct val="140000"/>
              </a:lnSpc>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使用Flask构建一个后端，要求提供两个接口，分别实现“保存某用户名已用流量”和“获取某用户名已用流量”</a:t>
            </a:r>
          </a:p>
          <a:p>
            <a:pPr marL="0" lvl="1" indent="-342900">
              <a:lnSpc>
                <a:spcPct val="140000"/>
              </a:lnSpc>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具体要求见作业文档</a:t>
            </a:r>
          </a:p>
          <a:p>
            <a:pPr marL="800100" lvl="1" indent="-342900">
              <a:lnSpc>
                <a:spcPct val="140000"/>
              </a:lnSpc>
              <a:buFont typeface="Arial" panose="020B0604020202020204" pitchFamily="34" charset="0"/>
              <a:buChar char="•"/>
            </a:pPr>
            <a:endPar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26391" y="222250"/>
            <a:ext cx="9951720" cy="58356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小作业二</a:t>
            </a:r>
            <a:r>
              <a:rPr lang="en-US" altLang="zh-CN" sz="3200" b="1" dirty="0">
                <a:solidFill>
                  <a:srgbClr val="733480"/>
                </a:solidFill>
                <a:latin typeface="+mn-ea"/>
                <a:cs typeface="经典综艺体简" panose="02010609000101010101" pitchFamily="49" charset="-122"/>
                <a:sym typeface="+mn-ea"/>
              </a:rPr>
              <a:t>·假的校园网也能登录（前后端通信练习题）</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20</a:t>
            </a:fld>
            <a:endParaRPr lang="zh-CN" altLang="en-US">
              <a:solidFill>
                <a:srgbClr val="733480"/>
              </a:solidFill>
            </a:endParaRPr>
          </a:p>
        </p:txBody>
      </p:sp>
      <p:pic>
        <p:nvPicPr>
          <p:cNvPr id="2" name="图片 5" descr="C:\Users\mfk\AppData\Local\Temp\1625473153(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a:xfrm>
            <a:off x="7129780" y="1789748"/>
            <a:ext cx="4376420" cy="3277235"/>
          </a:xfrm>
          <a:prstGeom prst="rect">
            <a:avLst/>
          </a:prstGeom>
          <a:noFill/>
          <a:ln>
            <a:noFill/>
          </a:ln>
        </p:spPr>
      </p:pic>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grpSp>
        <p:nvGrpSpPr>
          <p:cNvPr id="28" name="组合 27"/>
          <p:cNvGrpSpPr/>
          <p:nvPr/>
        </p:nvGrpSpPr>
        <p:grpSpPr>
          <a:xfrm>
            <a:off x="693420" y="843985"/>
            <a:ext cx="10956925" cy="5301423"/>
            <a:chOff x="1210535" y="3192547"/>
            <a:chExt cx="3524851" cy="3570975"/>
          </a:xfrm>
        </p:grpSpPr>
        <p:sp>
          <p:nvSpPr>
            <p:cNvPr id="29" name="MH_Other_11"/>
            <p:cNvSpPr/>
            <p:nvPr>
              <p:custDataLst>
                <p:tags r:id="rId2"/>
              </p:custDataLst>
            </p:nvPr>
          </p:nvSpPr>
          <p:spPr>
            <a:xfrm>
              <a:off x="1210535" y="3192547"/>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39801"/>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1072515" y="995680"/>
            <a:ext cx="4697730" cy="5862320"/>
          </a:xfrm>
          <a:prstGeom prst="rect">
            <a:avLst/>
          </a:prstGeom>
        </p:spPr>
        <p:txBody>
          <a:bodyPr wrap="square">
            <a:spAutoFit/>
            <a:scene3d>
              <a:camera prst="orthographicFront"/>
              <a:lightRig rig="threePt" dir="t"/>
            </a:scene3d>
            <a:sp3d contourW="12700"/>
          </a:bodyPr>
          <a:lstStyle/>
          <a:p>
            <a:pPr marL="342900" indent="-342900">
              <a:lnSpc>
                <a:spcPct val="14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问题简述：</a:t>
            </a:r>
          </a:p>
          <a:p>
            <a:pPr lvl="2" indent="-342900">
              <a:lnSpc>
                <a:spcPct val="140000"/>
              </a:lnSpc>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在实验1和实验2的基础上，为校园网连接界面增加一个显示流量使用情况随时间变化的动态折线图窗口。折线图横坐标为时间（格式为“HH:mm:ss”），纵坐标为对应时间点已使用的流量。</a:t>
            </a:r>
          </a:p>
          <a:p>
            <a:pPr marL="0" lvl="1" indent="-342900" algn="l">
              <a:lnSpc>
                <a:spcPct val="140000"/>
              </a:lnSpc>
              <a:buClrTx/>
              <a:buSzTx/>
              <a:buFont typeface="Arial" panose="020B0604020202020204" pitchFamily="34" charset="0"/>
              <a:buChar char="•"/>
            </a:pPr>
            <a:r>
              <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具体要求见作业文档</a:t>
            </a:r>
          </a:p>
          <a:p>
            <a:pPr marL="800100" lvl="1" indent="-342900">
              <a:lnSpc>
                <a:spcPct val="140000"/>
              </a:lnSpc>
              <a:buFont typeface="Arial" panose="020B0604020202020204" pitchFamily="34" charset="0"/>
              <a:buChar char="•"/>
            </a:pPr>
            <a:endParaRPr lang="zh-CN"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935673" y="233045"/>
            <a:ext cx="7102475" cy="58356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小作业三</a:t>
            </a:r>
            <a:r>
              <a:rPr lang="en-US" altLang="zh-CN" sz="3200" b="1" dirty="0">
                <a:solidFill>
                  <a:srgbClr val="733480"/>
                </a:solidFill>
                <a:latin typeface="+mn-ea"/>
                <a:cs typeface="经典综艺体简" panose="02010609000101010101" pitchFamily="49" charset="-122"/>
                <a:sym typeface="+mn-ea"/>
              </a:rPr>
              <a:t>·时序数据动态折线图的实现</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21</a:t>
            </a:fld>
            <a:endParaRPr lang="zh-CN" altLang="en-US">
              <a:solidFill>
                <a:srgbClr val="733480"/>
              </a:solidFill>
            </a:endParaRPr>
          </a:p>
        </p:txBody>
      </p:sp>
      <p:pic>
        <p:nvPicPr>
          <p:cNvPr id="3" name="图片 2" descr="demo"/>
          <p:cNvPicPr>
            <a:picLocks noChangeAspect="1"/>
          </p:cNvPicPr>
          <p:nvPr/>
        </p:nvPicPr>
        <p:blipFill>
          <a:blip r:embed="rId8"/>
          <a:stretch>
            <a:fillRect/>
          </a:stretch>
        </p:blipFill>
        <p:spPr>
          <a:xfrm>
            <a:off x="5770245" y="1978660"/>
            <a:ext cx="5880100" cy="2900045"/>
          </a:xfrm>
          <a:prstGeom prst="rect">
            <a:avLst/>
          </a:prstGeom>
        </p:spPr>
      </p:pic>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hqprint"/>
          <a:srcRect/>
          <a:stretch>
            <a:fillRect/>
          </a:stretch>
        </p:blipFill>
        <p:spPr>
          <a:xfrm>
            <a:off x="5086350" y="2283215"/>
            <a:ext cx="7258049" cy="4206485"/>
          </a:xfrm>
          <a:prstGeom prst="rect">
            <a:avLst/>
          </a:prstGeom>
        </p:spPr>
      </p:pic>
      <p:sp>
        <p:nvSpPr>
          <p:cNvPr id="4" name="文本框 3"/>
          <p:cNvSpPr txBox="1"/>
          <p:nvPr/>
        </p:nvSpPr>
        <p:spPr>
          <a:xfrm>
            <a:off x="5246053" y="1316882"/>
            <a:ext cx="1448435" cy="1568450"/>
          </a:xfrm>
          <a:prstGeom prst="rect">
            <a:avLst/>
          </a:prstGeom>
          <a:noFill/>
        </p:spPr>
        <p:txBody>
          <a:bodyPr wrap="none" rtlCol="0">
            <a:spAutoFit/>
          </a:bodyPr>
          <a:lstStyle/>
          <a:p>
            <a:pPr algn="ctr"/>
            <a:r>
              <a:rPr lang="en-US" altLang="zh-CN" sz="9600" dirty="0">
                <a:solidFill>
                  <a:srgbClr val="733480"/>
                </a:solidFill>
                <a:latin typeface="Impact" panose="020B0806030902050204" pitchFamily="34" charset="0"/>
              </a:rPr>
              <a:t>02</a:t>
            </a:r>
          </a:p>
        </p:txBody>
      </p:sp>
      <p:sp>
        <p:nvSpPr>
          <p:cNvPr id="5" name="文本框 4"/>
          <p:cNvSpPr txBox="1"/>
          <p:nvPr/>
        </p:nvSpPr>
        <p:spPr>
          <a:xfrm>
            <a:off x="2552701" y="3044687"/>
            <a:ext cx="7086598" cy="768350"/>
          </a:xfrm>
          <a:prstGeom prst="rect">
            <a:avLst/>
          </a:prstGeom>
          <a:noFill/>
        </p:spPr>
        <p:txBody>
          <a:bodyPr wrap="square" rtlCol="0">
            <a:spAutoFit/>
            <a:scene3d>
              <a:camera prst="orthographicFront"/>
              <a:lightRig rig="threePt" dir="t"/>
            </a:scene3d>
            <a:sp3d contourW="12700"/>
          </a:bodyPr>
          <a:lstStyle/>
          <a:p>
            <a:pPr algn="ctr"/>
            <a:r>
              <a:rPr lang="zh-CN" altLang="en-US" sz="4400" b="1" dirty="0">
                <a:solidFill>
                  <a:schemeClr val="tx1">
                    <a:lumMod val="75000"/>
                    <a:lumOff val="25000"/>
                  </a:schemeClr>
                </a:solidFill>
                <a:latin typeface="+mj-ea"/>
                <a:ea typeface="+mj-ea"/>
              </a:rPr>
              <a:t>选题介绍</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1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22</a:t>
            </a:fld>
            <a:endParaRPr lang="zh-CN" altLang="en-US">
              <a:solidFill>
                <a:srgbClr val="733480"/>
              </a:solidFill>
            </a:endParaRPr>
          </a:p>
        </p:txBody>
      </p:sp>
      <p:sp>
        <p:nvSpPr>
          <p:cNvPr id="3" name="文本框 2"/>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sp>
        <p:nvSpPr>
          <p:cNvPr id="22" name="矩形 21"/>
          <p:cNvSpPr/>
          <p:nvPr/>
        </p:nvSpPr>
        <p:spPr>
          <a:xfrm>
            <a:off x="1509395" y="1038440"/>
            <a:ext cx="9222740" cy="664797"/>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组队人数：</a:t>
            </a:r>
            <a:r>
              <a:rPr lang="en-US" altLang="zh-CN" sz="2800" b="1" dirty="0">
                <a:solidFill>
                  <a:schemeClr val="tx1"/>
                </a:solidFill>
                <a:latin typeface="微软雅黑" panose="020B0503020204020204" pitchFamily="34" charset="-122"/>
                <a:ea typeface="微软雅黑" panose="020B0503020204020204" pitchFamily="34" charset="-122"/>
                <a:sym typeface="+mn-ea"/>
              </a:rPr>
              <a:t>4</a:t>
            </a:r>
            <a:r>
              <a:rPr lang="zh-CN" altLang="en-US" sz="2800" b="1" dirty="0">
                <a:latin typeface="微软雅黑" panose="020B0503020204020204" pitchFamily="34" charset="-122"/>
                <a:ea typeface="微软雅黑" panose="020B0503020204020204" pitchFamily="34" charset="-122"/>
                <a:sym typeface="+mn-ea"/>
              </a:rPr>
              <a:t>～</a:t>
            </a:r>
            <a:r>
              <a:rPr lang="en-US" altLang="zh-CN" sz="2800" b="1" dirty="0">
                <a:solidFill>
                  <a:schemeClr val="tx1"/>
                </a:solidFill>
                <a:latin typeface="微软雅黑" panose="020B0503020204020204" pitchFamily="34" charset="-122"/>
                <a:ea typeface="微软雅黑" panose="020B0503020204020204" pitchFamily="34" charset="-122"/>
                <a:sym typeface="+mn-ea"/>
              </a:rPr>
              <a:t>6</a:t>
            </a:r>
            <a:r>
              <a:rPr lang="zh-CN" altLang="en-US" sz="2800" b="1" dirty="0">
                <a:latin typeface="微软雅黑" panose="020B0503020204020204" pitchFamily="34" charset="-122"/>
                <a:ea typeface="微软雅黑" panose="020B0503020204020204" pitchFamily="34" charset="-122"/>
                <a:sym typeface="+mn-ea"/>
              </a:rPr>
              <a:t>人</a:t>
            </a:r>
          </a:p>
        </p:txBody>
      </p:sp>
      <p:grpSp>
        <p:nvGrpSpPr>
          <p:cNvPr id="28" name="组合 27"/>
          <p:cNvGrpSpPr/>
          <p:nvPr/>
        </p:nvGrpSpPr>
        <p:grpSpPr>
          <a:xfrm>
            <a:off x="693420" y="1034104"/>
            <a:ext cx="10956925" cy="5165613"/>
            <a:chOff x="1210535" y="3320612"/>
            <a:chExt cx="3524851" cy="3479498"/>
          </a:xfrm>
        </p:grpSpPr>
        <p:sp>
          <p:nvSpPr>
            <p:cNvPr id="29" name="MH_Other_11"/>
            <p:cNvSpPr/>
            <p:nvPr>
              <p:custDataLst>
                <p:tags r:id="rId2"/>
              </p:custDataLst>
            </p:nvPr>
          </p:nvSpPr>
          <p:spPr>
            <a:xfrm>
              <a:off x="1210535" y="3320612"/>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76389"/>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1509395" y="1632165"/>
            <a:ext cx="10053320" cy="4631055"/>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选题简述：</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搭建一个</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Web</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集成开发环境</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前后端系统，可以支持java、python、matla</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的在线开发与调试（至少选其一，多选加分）</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支持语法加亮、代码提示与自动补全</a:t>
            </a:r>
          </a:p>
          <a:p>
            <a:pPr marL="800100" lvl="1" indent="-342900">
              <a:lnSpc>
                <a:spcPct val="110000"/>
              </a:lnSpc>
              <a:buFont typeface="Arial" panose="020B0604020202020204" pitchFamily="34" charset="0"/>
              <a:buChar char="•"/>
            </a:pP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java</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jar</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包，支持单步跟踪调试、断点调试、运行</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输入输出（py、java）</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支持代码文件的上传下载（py、java）</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支持必要的代码工程管理</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支持多语言的拓展能力</a:t>
            </a:r>
          </a:p>
          <a:p>
            <a:pPr marL="342900" lvl="1" indent="-342900" algn="l">
              <a:lnSpc>
                <a:spcPct val="15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原型参考：https://lightly.teamcode.com/</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633792" y="260350"/>
            <a:ext cx="6822317"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前后端综合选题</a:t>
            </a:r>
            <a:r>
              <a:rPr lang="en-US" altLang="zh-CN" sz="3200" b="1" dirty="0">
                <a:solidFill>
                  <a:srgbClr val="733480"/>
                </a:solidFill>
                <a:latin typeface="+mn-ea"/>
                <a:cs typeface="经典综艺体简" panose="02010609000101010101" pitchFamily="49" charset="-122"/>
                <a:sym typeface="+mn-ea"/>
              </a:rPr>
              <a:t>--</a:t>
            </a:r>
            <a:r>
              <a:rPr lang="en-US" altLang="zh-CN" sz="3200" b="1" dirty="0" err="1">
                <a:solidFill>
                  <a:srgbClr val="733480"/>
                </a:solidFill>
                <a:latin typeface="+mn-ea"/>
                <a:cs typeface="经典综艺体简" panose="02010609000101010101" pitchFamily="49" charset="-122"/>
                <a:sym typeface="+mn-ea"/>
              </a:rPr>
              <a:t>Web集成开发环境</a:t>
            </a:r>
            <a:endParaRPr lang="en-US" altLang="zh-CN" sz="3200" b="1" dirty="0">
              <a:solidFill>
                <a:srgbClr val="733480"/>
              </a:solidFill>
              <a:latin typeface="+mn-ea"/>
              <a:cs typeface="经典综艺体简" panose="02010609000101010101" pitchFamily="49" charset="-122"/>
              <a:sym typeface="+mn-ea"/>
            </a:endParaRP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23</a:t>
            </a:fld>
            <a:endParaRPr lang="zh-CN" altLang="en-US">
              <a:solidFill>
                <a:srgbClr val="733480"/>
              </a:solidFill>
            </a:endParaRPr>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sp>
        <p:nvSpPr>
          <p:cNvPr id="22" name="矩形 21"/>
          <p:cNvSpPr/>
          <p:nvPr/>
        </p:nvSpPr>
        <p:spPr>
          <a:xfrm>
            <a:off x="1509395" y="1151722"/>
            <a:ext cx="9222740" cy="662489"/>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组队人数：</a:t>
            </a:r>
            <a:r>
              <a:rPr lang="en-US" altLang="zh-CN" sz="2800" b="1" dirty="0">
                <a:latin typeface="微软雅黑" panose="020B0503020204020204" pitchFamily="34" charset="-122"/>
                <a:ea typeface="微软雅黑" panose="020B0503020204020204" pitchFamily="34" charset="-122"/>
                <a:sym typeface="+mn-ea"/>
              </a:rPr>
              <a:t>4</a:t>
            </a:r>
            <a:r>
              <a:rPr lang="zh-CN" altLang="en-US" sz="2800" b="1" dirty="0">
                <a:latin typeface="微软雅黑" panose="020B0503020204020204" pitchFamily="34" charset="-122"/>
                <a:ea typeface="微软雅黑" panose="020B0503020204020204" pitchFamily="34" charset="-122"/>
                <a:sym typeface="+mn-ea"/>
              </a:rPr>
              <a:t>～</a:t>
            </a:r>
            <a:r>
              <a:rPr lang="en-US" altLang="zh-CN" sz="2800" b="1" dirty="0">
                <a:latin typeface="微软雅黑" panose="020B0503020204020204" pitchFamily="34" charset="-122"/>
                <a:ea typeface="微软雅黑" panose="020B0503020204020204" pitchFamily="34" charset="-122"/>
                <a:sym typeface="+mn-ea"/>
              </a:rPr>
              <a:t>6</a:t>
            </a:r>
            <a:r>
              <a:rPr lang="zh-CN" altLang="en-US" sz="2800" b="1" dirty="0">
                <a:latin typeface="微软雅黑" panose="020B0503020204020204" pitchFamily="34" charset="-122"/>
                <a:ea typeface="微软雅黑" panose="020B0503020204020204" pitchFamily="34" charset="-122"/>
                <a:sym typeface="+mn-ea"/>
              </a:rPr>
              <a:t>人</a:t>
            </a:r>
          </a:p>
        </p:txBody>
      </p:sp>
      <p:grpSp>
        <p:nvGrpSpPr>
          <p:cNvPr id="28" name="组合 27"/>
          <p:cNvGrpSpPr/>
          <p:nvPr/>
        </p:nvGrpSpPr>
        <p:grpSpPr>
          <a:xfrm>
            <a:off x="693420" y="1124638"/>
            <a:ext cx="10956925" cy="5020766"/>
            <a:chOff x="1210535" y="3381593"/>
            <a:chExt cx="3524851" cy="3381929"/>
          </a:xfrm>
        </p:grpSpPr>
        <p:sp>
          <p:nvSpPr>
            <p:cNvPr id="29" name="MH_Other_11"/>
            <p:cNvSpPr/>
            <p:nvPr>
              <p:custDataLst>
                <p:tags r:id="rId2"/>
              </p:custDataLst>
            </p:nvPr>
          </p:nvSpPr>
          <p:spPr>
            <a:xfrm>
              <a:off x="1210535" y="3381593"/>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39801"/>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1509395" y="1861652"/>
            <a:ext cx="10053320" cy="4225290"/>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选题简述：</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搭建一个前后端系统，有前端模型管理页面：支持模型的上传、下载、编辑、删除和查看信息</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能够测试模型、部署模型：通过</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restful</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API</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提供服务、测试部署</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支持模型服务的暂停、启动</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删除，并显示当前服务的状态</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支持直接返回与等待返回。直接返回：直接处理一条数据并返回返回预测结果；等待返回（批量处理返回）：接受批量的数据，先直接返回任务id，之后可通过任务id查找结果</a:t>
            </a:r>
          </a:p>
          <a:p>
            <a:pPr marL="342900" lvl="1" indent="-342900" algn="l">
              <a:lnSpc>
                <a:spcPct val="15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具体内容及基础调研详见作业文档</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693103" y="219075"/>
            <a:ext cx="7502525" cy="58356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前后端综合选题</a:t>
            </a:r>
            <a:r>
              <a:rPr lang="en-US" altLang="zh-CN" sz="3200" b="1" dirty="0">
                <a:solidFill>
                  <a:srgbClr val="733480"/>
                </a:solidFill>
                <a:latin typeface="+mn-ea"/>
                <a:cs typeface="经典综艺体简" panose="02010609000101010101" pitchFamily="49" charset="-122"/>
                <a:sym typeface="+mn-ea"/>
              </a:rPr>
              <a:t>--机器学习模型在线服务</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24</a:t>
            </a:fld>
            <a:endParaRPr lang="zh-CN" altLang="en-US">
              <a:solidFill>
                <a:srgbClr val="733480"/>
              </a:solidFill>
            </a:endParaRPr>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sp>
        <p:nvSpPr>
          <p:cNvPr id="22" name="矩形 21"/>
          <p:cNvSpPr/>
          <p:nvPr/>
        </p:nvSpPr>
        <p:spPr>
          <a:xfrm>
            <a:off x="1484630" y="1029335"/>
            <a:ext cx="9222740" cy="664797"/>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组队人数：</a:t>
            </a:r>
            <a:r>
              <a:rPr lang="en-US" altLang="zh-CN" sz="2800" b="1" dirty="0">
                <a:solidFill>
                  <a:schemeClr val="tx1"/>
                </a:solidFill>
                <a:latin typeface="微软雅黑" panose="020B0503020204020204" pitchFamily="34" charset="-122"/>
                <a:ea typeface="微软雅黑" panose="020B0503020204020204" pitchFamily="34" charset="-122"/>
                <a:sym typeface="+mn-ea"/>
              </a:rPr>
              <a:t>4</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r>
              <a:rPr lang="en-US" altLang="zh-CN" sz="2800" b="1" dirty="0">
                <a:solidFill>
                  <a:schemeClr val="tx1"/>
                </a:solidFill>
                <a:latin typeface="微软雅黑" panose="020B0503020204020204" pitchFamily="34" charset="-122"/>
                <a:ea typeface="微软雅黑" panose="020B0503020204020204" pitchFamily="34" charset="-122"/>
                <a:sym typeface="+mn-ea"/>
              </a:rPr>
              <a:t>6</a:t>
            </a:r>
            <a:r>
              <a:rPr lang="zh-CN" altLang="en-US" sz="2800" b="1" dirty="0">
                <a:solidFill>
                  <a:schemeClr val="tx1"/>
                </a:solidFill>
                <a:latin typeface="微软雅黑" panose="020B0503020204020204" pitchFamily="34" charset="-122"/>
                <a:ea typeface="微软雅黑" panose="020B0503020204020204" pitchFamily="34" charset="-122"/>
                <a:sym typeface="+mn-ea"/>
              </a:rPr>
              <a:t>人</a:t>
            </a:r>
            <a:endParaRPr lang="zh-CN" altLang="en-US" sz="2800" dirty="0">
              <a:solidFill>
                <a:schemeClr val="tx1"/>
              </a:solidFill>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28" name="组合 27"/>
          <p:cNvGrpSpPr/>
          <p:nvPr/>
        </p:nvGrpSpPr>
        <p:grpSpPr>
          <a:xfrm>
            <a:off x="693420" y="972890"/>
            <a:ext cx="10956925" cy="5301423"/>
            <a:chOff x="1210535" y="3192547"/>
            <a:chExt cx="3524851" cy="3570975"/>
          </a:xfrm>
        </p:grpSpPr>
        <p:sp>
          <p:nvSpPr>
            <p:cNvPr id="29" name="MH_Other_11"/>
            <p:cNvSpPr/>
            <p:nvPr>
              <p:custDataLst>
                <p:tags r:id="rId2"/>
              </p:custDataLst>
            </p:nvPr>
          </p:nvSpPr>
          <p:spPr>
            <a:xfrm>
              <a:off x="1210535" y="3192547"/>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311665" y="6339801"/>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864235" y="1642745"/>
            <a:ext cx="10901045" cy="4225290"/>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选题简述：</a:t>
            </a:r>
          </a:p>
          <a:p>
            <a:pPr marL="800100" lvl="1" indent="-342900">
              <a:lnSpc>
                <a:spcPct val="11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仿照百度BML数据标注平台，对数据进行打标</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文本类型标注：文本分类、短文本匹配与文本实体抽取</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视频类型标注：视频分类与视频分割</a:t>
            </a:r>
          </a:p>
          <a:p>
            <a:pPr marL="1257300" lvl="2"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需要实现视频的播放、暂停、进度条控制等基本功能</a:t>
            </a:r>
          </a:p>
          <a:p>
            <a:pPr marL="1257300" lvl="2"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支持对</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进度条选中</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标注</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为纯前端选题，不需搭建后端，在前端模拟数据，并输出标注结果即可</a:t>
            </a:r>
          </a:p>
          <a:p>
            <a:pPr marL="800100" lvl="1" indent="-342900">
              <a:lnSpc>
                <a:spcPct val="110000"/>
              </a:lnSpc>
              <a:buFont typeface="Arial" panose="020B0604020202020204" pitchFamily="34" charset="0"/>
              <a:buChar char="•"/>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具体的详细要求和提示见作业文档</a:t>
            </a:r>
          </a:p>
          <a:p>
            <a:pPr marL="342900" lvl="1" indent="-342900" algn="l">
              <a:lnSpc>
                <a:spcPct val="15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原型参考：https://ai.baidu.com/bml/app/dataset/list</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44265" y="219075"/>
            <a:ext cx="6288901"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纯前端选题</a:t>
            </a:r>
            <a:r>
              <a:rPr lang="en-US" altLang="zh-CN" sz="3200" b="1" dirty="0">
                <a:solidFill>
                  <a:srgbClr val="733480"/>
                </a:solidFill>
                <a:latin typeface="+mn-ea"/>
                <a:cs typeface="经典综艺体简" panose="02010609000101010101" pitchFamily="49" charset="-122"/>
                <a:sym typeface="+mn-ea"/>
              </a:rPr>
              <a:t>--多模态数据标注</a:t>
            </a:r>
            <a:r>
              <a:rPr lang="zh-CN" altLang="en-US" sz="3200" b="1" dirty="0">
                <a:solidFill>
                  <a:srgbClr val="733480"/>
                </a:solidFill>
                <a:latin typeface="+mn-ea"/>
                <a:cs typeface="经典综艺体简" panose="02010609000101010101" pitchFamily="49" charset="-122"/>
                <a:sym typeface="+mn-ea"/>
              </a:rPr>
              <a:t>系统</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25</a:t>
            </a:fld>
            <a:endParaRPr lang="zh-CN" altLang="en-US">
              <a:solidFill>
                <a:srgbClr val="733480"/>
              </a:solidFill>
            </a:endParaRPr>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sp>
        <p:nvSpPr>
          <p:cNvPr id="22" name="矩形 21"/>
          <p:cNvSpPr/>
          <p:nvPr/>
        </p:nvSpPr>
        <p:spPr>
          <a:xfrm>
            <a:off x="1074827" y="1049369"/>
            <a:ext cx="9222740" cy="662489"/>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组队人数：</a:t>
            </a:r>
            <a:r>
              <a:rPr lang="en-US" altLang="zh-CN" sz="2800" b="1" dirty="0">
                <a:latin typeface="微软雅黑" panose="020B0503020204020204" pitchFamily="34" charset="-122"/>
                <a:ea typeface="微软雅黑" panose="020B0503020204020204" pitchFamily="34" charset="-122"/>
                <a:sym typeface="+mn-ea"/>
              </a:rPr>
              <a:t>4 </a:t>
            </a:r>
            <a:r>
              <a:rPr lang="zh-CN" altLang="en-US" sz="2800" b="1" dirty="0">
                <a:latin typeface="微软雅黑" panose="020B0503020204020204" pitchFamily="34" charset="-122"/>
                <a:ea typeface="微软雅黑" panose="020B0503020204020204" pitchFamily="34" charset="-122"/>
                <a:sym typeface="+mn-ea"/>
              </a:rPr>
              <a:t>人</a:t>
            </a:r>
          </a:p>
        </p:txBody>
      </p:sp>
      <p:grpSp>
        <p:nvGrpSpPr>
          <p:cNvPr id="28" name="组合 27"/>
          <p:cNvGrpSpPr/>
          <p:nvPr/>
        </p:nvGrpSpPr>
        <p:grpSpPr>
          <a:xfrm>
            <a:off x="490442" y="997887"/>
            <a:ext cx="11444532" cy="5281268"/>
            <a:chOff x="1146463" y="3296214"/>
            <a:chExt cx="3681714" cy="3557400"/>
          </a:xfrm>
        </p:grpSpPr>
        <p:sp>
          <p:nvSpPr>
            <p:cNvPr id="29" name="MH_Other_11"/>
            <p:cNvSpPr/>
            <p:nvPr>
              <p:custDataLst>
                <p:tags r:id="rId2"/>
              </p:custDataLst>
            </p:nvPr>
          </p:nvSpPr>
          <p:spPr>
            <a:xfrm>
              <a:off x="1146463" y="3296214"/>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30" name="MH_Other_12"/>
            <p:cNvSpPr/>
            <p:nvPr>
              <p:custDataLst>
                <p:tags r:id="rId3"/>
              </p:custDataLst>
            </p:nvPr>
          </p:nvSpPr>
          <p:spPr>
            <a:xfrm rot="10800000">
              <a:off x="4404456" y="6429893"/>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31" name="矩形 30"/>
          <p:cNvSpPr/>
          <p:nvPr/>
        </p:nvSpPr>
        <p:spPr>
          <a:xfrm>
            <a:off x="1060222" y="1546574"/>
            <a:ext cx="10697210" cy="4799006"/>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选题简述：</a:t>
            </a:r>
          </a:p>
          <a:p>
            <a:pPr marL="800100" lvl="1" indent="-342900">
              <a:lnSpc>
                <a:spcPct val="11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基于提供的算子开发模板，实现时序数据处理算法并进行测试验证</a:t>
            </a:r>
          </a:p>
          <a:p>
            <a:pPr marL="800100" lvl="1" indent="-342900">
              <a:lnSpc>
                <a:spcPct val="110000"/>
              </a:lnSpc>
              <a:buFont typeface="Arial" panose="020B0604020202020204" pitchFamily="34" charset="0"/>
              <a:buChar char="•"/>
            </a:pPr>
            <a:r>
              <a:rPr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3组待实现的时序数据处理算法：</a:t>
            </a:r>
          </a:p>
          <a:p>
            <a:pPr marL="1257300" lvl="2" indent="-342900">
              <a:lnSpc>
                <a:spcPct val="11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1. 数据画像算法，共22个。</a:t>
            </a:r>
            <a:endParaRPr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257300" lvl="2" indent="-342900">
              <a:lnSpc>
                <a:spcPct val="11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2. 数据质量算法、数据匹配算法、频域相关算法，共16个。</a:t>
            </a:r>
            <a:endParaRPr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257300" lvl="2" indent="-342900">
              <a:lnSpc>
                <a:spcPct val="110000"/>
              </a:lnSpc>
              <a:buFont typeface="Arial" panose="020B0604020202020204" pitchFamily="34" charset="0"/>
              <a:buChar char="•"/>
            </a:pPr>
            <a:r>
              <a:rPr sz="2400" dirty="0">
                <a:latin typeface="微软雅黑" panose="020B0503020204020204" pitchFamily="34" charset="-122"/>
                <a:ea typeface="微软雅黑" panose="020B0503020204020204" pitchFamily="34" charset="-122"/>
                <a:cs typeface="微软雅黑" panose="020B0503020204020204" pitchFamily="34" charset="-122"/>
                <a:sym typeface="+mn-ea"/>
              </a:rPr>
              <a:t>3. 数据修复算法、异常检测算法、字符串处理算法、序列发现算法，共15个。</a:t>
            </a:r>
            <a:endParaRPr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800100" lvl="1" indent="-342900">
              <a:lnSpc>
                <a:spcPct val="110000"/>
              </a:lnSpc>
              <a:buFont typeface="Arial" panose="020B0604020202020204" pitchFamily="34" charset="0"/>
              <a:buChar char="•"/>
            </a:pPr>
            <a:r>
              <a:rPr 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每个小组根据选题情况，  实现3组中的1组算法即可。具体详见作业文档</a:t>
            </a:r>
            <a:endParaRPr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lvl="1" indent="-342900" algn="l">
              <a:lnSpc>
                <a:spcPct val="15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有三组算子，选题时写</a:t>
            </a:r>
            <a:r>
              <a:rPr sz="2800" b="1" dirty="0">
                <a:solidFill>
                  <a:srgbClr val="733480"/>
                </a:solidFill>
                <a:latin typeface="+mn-ea"/>
                <a:cs typeface="经典综艺体简" panose="02010609000101010101" pitchFamily="49" charset="-122"/>
                <a:sym typeface="+mn-ea"/>
              </a:rPr>
              <a:t>时序数据处理系列算子开发</a:t>
            </a:r>
            <a:r>
              <a:rPr lang="en-US" sz="2800" b="1" dirty="0">
                <a:solidFill>
                  <a:srgbClr val="733480"/>
                </a:solidFill>
                <a:latin typeface="+mn-ea"/>
                <a:cs typeface="经典综艺体简" panose="02010609000101010101" pitchFamily="49" charset="-122"/>
                <a:sym typeface="+mn-ea"/>
              </a:rPr>
              <a:t>-</a:t>
            </a:r>
            <a:r>
              <a:rPr lang="zh-CN" altLang="en-US" sz="2800" b="1" dirty="0">
                <a:solidFill>
                  <a:srgbClr val="733480"/>
                </a:solidFill>
                <a:latin typeface="+mn-ea"/>
                <a:cs typeface="经典综艺体简" panose="02010609000101010101" pitchFamily="49" charset="-122"/>
                <a:sym typeface="+mn-ea"/>
              </a:rPr>
              <a:t>第几组</a:t>
            </a:r>
            <a:endParaRPr sz="2800" b="1" dirty="0">
              <a:solidFill>
                <a:srgbClr val="733480"/>
              </a:solidFill>
              <a:latin typeface="+mn-ea"/>
              <a:cs typeface="经典综艺体简" panose="02010609000101010101" pitchFamily="49" charset="-122"/>
              <a:sym typeface="+mn-ea"/>
            </a:endParaRPr>
          </a:p>
          <a:p>
            <a:pPr marL="342900" lvl="1" indent="-342900" algn="l">
              <a:lnSpc>
                <a:spcPct val="15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作业参考：https://thulab.github.io/iotdb-quality/</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03362" y="256540"/>
            <a:ext cx="7520007"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sym typeface="+mn-ea"/>
              </a:rPr>
              <a:t>纯后端选题</a:t>
            </a:r>
            <a:r>
              <a:rPr lang="en-US" altLang="zh-CN" sz="3200" b="1" dirty="0">
                <a:solidFill>
                  <a:srgbClr val="733480"/>
                </a:solidFill>
                <a:latin typeface="+mn-ea"/>
                <a:cs typeface="经典综艺体简" panose="02010609000101010101" pitchFamily="49" charset="-122"/>
                <a:sym typeface="+mn-ea"/>
              </a:rPr>
              <a:t>--</a:t>
            </a:r>
            <a:r>
              <a:rPr sz="3200" b="1" dirty="0">
                <a:solidFill>
                  <a:srgbClr val="733480"/>
                </a:solidFill>
                <a:latin typeface="+mn-ea"/>
                <a:cs typeface="经典综艺体简" panose="02010609000101010101" pitchFamily="49" charset="-122"/>
                <a:sym typeface="+mn-ea"/>
              </a:rPr>
              <a:t>时序数据处理系列算子开发</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26</a:t>
            </a:fld>
            <a:endParaRPr lang="zh-CN" altLang="en-US">
              <a:solidFill>
                <a:srgbClr val="733480"/>
              </a:solidFill>
            </a:endParaRPr>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191244" y="2667000"/>
            <a:ext cx="5570756" cy="1015663"/>
          </a:xfrm>
          <a:prstGeom prst="rect">
            <a:avLst/>
          </a:prstGeom>
          <a:noFill/>
        </p:spPr>
        <p:txBody>
          <a:bodyPr wrap="none" rtlCol="0">
            <a:spAutoFit/>
            <a:scene3d>
              <a:camera prst="orthographicFront"/>
              <a:lightRig rig="threePt" dir="t"/>
            </a:scene3d>
            <a:sp3d contourW="12700"/>
          </a:bodyPr>
          <a:lstStyle/>
          <a:p>
            <a:pPr algn="ctr"/>
            <a:r>
              <a:rPr lang="zh-CN" altLang="en-US" sz="6000" b="1" dirty="0">
                <a:solidFill>
                  <a:srgbClr val="733480"/>
                </a:solidFill>
                <a:latin typeface="+mn-ea"/>
                <a:cs typeface="经典综艺体简" panose="02010609000101010101" pitchFamily="49" charset="-122"/>
              </a:rPr>
              <a:t>大作业选题方式</a:t>
            </a:r>
            <a:endParaRPr lang="en-US" altLang="zh-CN" sz="6000" b="1" dirty="0">
              <a:solidFill>
                <a:srgbClr val="733480"/>
              </a:solidFill>
              <a:latin typeface="+mn-ea"/>
              <a:cs typeface="经典综艺体简" panose="02010609000101010101" pitchFamily="49" charset="-122"/>
            </a:endParaRP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27</a:t>
            </a:fld>
            <a:endParaRPr lang="zh-CN" altLang="en-US">
              <a:solidFill>
                <a:srgbClr val="733480"/>
              </a:solidFill>
            </a:endParaRPr>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grpSp>
        <p:nvGrpSpPr>
          <p:cNvPr id="19" name="组合 18"/>
          <p:cNvGrpSpPr/>
          <p:nvPr/>
        </p:nvGrpSpPr>
        <p:grpSpPr>
          <a:xfrm>
            <a:off x="713106" y="692272"/>
            <a:ext cx="10798811" cy="5604994"/>
            <a:chOff x="1269572" y="3496698"/>
            <a:chExt cx="3473986" cy="3775456"/>
          </a:xfrm>
        </p:grpSpPr>
        <p:sp>
          <p:nvSpPr>
            <p:cNvPr id="20" name="MH_Other_11"/>
            <p:cNvSpPr/>
            <p:nvPr>
              <p:custDataLst>
                <p:tags r:id="rId2"/>
              </p:custDataLst>
            </p:nvPr>
          </p:nvSpPr>
          <p:spPr>
            <a:xfrm>
              <a:off x="1269572" y="3496698"/>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21" name="MH_Other_12"/>
            <p:cNvSpPr/>
            <p:nvPr>
              <p:custDataLst>
                <p:tags r:id="rId3"/>
              </p:custDataLst>
            </p:nvPr>
          </p:nvSpPr>
          <p:spPr>
            <a:xfrm rot="10800000">
              <a:off x="4319837" y="6848433"/>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22" name="矩形 21"/>
          <p:cNvSpPr/>
          <p:nvPr/>
        </p:nvSpPr>
        <p:spPr>
          <a:xfrm>
            <a:off x="1271905" y="802005"/>
            <a:ext cx="10699115" cy="5631180"/>
          </a:xfrm>
          <a:prstGeom prst="rect">
            <a:avLst/>
          </a:prstGeom>
        </p:spPr>
        <p:txBody>
          <a:bodyPr wrap="square">
            <a:spAutoFit/>
            <a:scene3d>
              <a:camera prst="orthographicFront"/>
              <a:lightRig rig="threePt" dir="t"/>
            </a:scene3d>
            <a:sp3d contourW="12700"/>
          </a:bodyPr>
          <a:lstStyle/>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组队人数，见上面不同选题要求</a:t>
            </a:r>
            <a:endParaRPr lang="zh-CN" altLang="en-US" sz="2000" dirty="0">
              <a:solidFill>
                <a:schemeClr val="tx1"/>
              </a:solidFill>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在网络学堂讨论区提交成员及选题</a:t>
            </a: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格式如：</a:t>
            </a:r>
            <a:r>
              <a:rPr lang="en-US" altLang="zh-CN" sz="2400" dirty="0">
                <a:solidFill>
                  <a:schemeClr val="tx1"/>
                </a:solidFill>
                <a:latin typeface="微软雅黑" panose="020B0503020204020204" pitchFamily="34" charset="-122"/>
                <a:ea typeface="微软雅黑" panose="020B0503020204020204" pitchFamily="34" charset="-122"/>
                <a:sym typeface="+mn-ea"/>
              </a:rPr>
              <a:t>[</a:t>
            </a:r>
            <a:r>
              <a:rPr lang="zh-CN" altLang="en-US" sz="2400" dirty="0">
                <a:solidFill>
                  <a:schemeClr val="tx1"/>
                </a:solidFill>
                <a:latin typeface="微软雅黑" panose="020B0503020204020204" pitchFamily="34" charset="-122"/>
                <a:ea typeface="微软雅黑" panose="020B0503020204020204" pitchFamily="34" charset="-122"/>
                <a:sym typeface="+mn-ea"/>
              </a:rPr>
              <a:t>队名</a:t>
            </a:r>
            <a:r>
              <a:rPr lang="en-US" altLang="zh-CN" sz="2400" dirty="0">
                <a:solidFill>
                  <a:schemeClr val="tx1"/>
                </a:solidFill>
                <a:latin typeface="微软雅黑" panose="020B0503020204020204" pitchFamily="34" charset="-122"/>
                <a:ea typeface="微软雅黑" panose="020B0503020204020204" pitchFamily="34" charset="-122"/>
                <a:sym typeface="+mn-ea"/>
              </a:rPr>
              <a:t>]#</a:t>
            </a:r>
            <a:r>
              <a:rPr lang="zh-CN" altLang="en-US" sz="2400" dirty="0">
                <a:solidFill>
                  <a:schemeClr val="tx1"/>
                </a:solidFill>
                <a:latin typeface="微软雅黑" panose="020B0503020204020204" pitchFamily="34" charset="-122"/>
                <a:ea typeface="微软雅黑" panose="020B0503020204020204" pitchFamily="34" charset="-122"/>
                <a:sym typeface="+mn-ea"/>
              </a:rPr>
              <a:t>选题</a:t>
            </a:r>
            <a:r>
              <a:rPr lang="en-US" altLang="zh-CN" sz="2400" dirty="0">
                <a:solidFill>
                  <a:schemeClr val="tx1"/>
                </a:solidFill>
                <a:latin typeface="微软雅黑" panose="020B0503020204020204" pitchFamily="34" charset="-122"/>
                <a:ea typeface="微软雅黑" panose="020B0503020204020204" pitchFamily="34" charset="-122"/>
                <a:sym typeface="+mn-ea"/>
              </a:rPr>
              <a:t>#</a:t>
            </a:r>
          </a:p>
          <a:p>
            <a:pPr lvl="4" indent="0">
              <a:lnSpc>
                <a:spcPct val="150000"/>
              </a:lnSpc>
              <a:buFont typeface="Arial" panose="020B0604020202020204" pitchFamily="34" charset="0"/>
              <a:buNone/>
            </a:pPr>
            <a:r>
              <a:rPr lang="en-US" altLang="zh-CN" sz="2400" dirty="0">
                <a:solidFill>
                  <a:schemeClr val="tx1"/>
                </a:solidFill>
                <a:latin typeface="微软雅黑" panose="020B0503020204020204" pitchFamily="34" charset="-122"/>
                <a:ea typeface="微软雅黑" panose="020B0503020204020204" pitchFamily="34" charset="-122"/>
                <a:sym typeface="+mn-ea"/>
              </a:rPr>
              <a:t>   [</a:t>
            </a:r>
            <a:r>
              <a:rPr lang="zh-CN" altLang="en-US" sz="2400" dirty="0">
                <a:solidFill>
                  <a:schemeClr val="tx1"/>
                </a:solidFill>
                <a:latin typeface="微软雅黑" panose="020B0503020204020204" pitchFamily="34" charset="-122"/>
                <a:ea typeface="微软雅黑" panose="020B0503020204020204" pitchFamily="34" charset="-122"/>
                <a:sym typeface="+mn-ea"/>
              </a:rPr>
              <a:t>成员</a:t>
            </a:r>
            <a:r>
              <a:rPr lang="en-US" altLang="zh-CN" sz="2400" dirty="0">
                <a:solidFill>
                  <a:schemeClr val="tx1"/>
                </a:solidFill>
                <a:latin typeface="微软雅黑" panose="020B0503020204020204" pitchFamily="34" charset="-122"/>
                <a:ea typeface="微软雅黑" panose="020B0503020204020204" pitchFamily="34" charset="-122"/>
                <a:sym typeface="+mn-ea"/>
              </a:rPr>
              <a:t>1</a:t>
            </a:r>
            <a:r>
              <a:rPr lang="zh-CN" altLang="en-US" sz="2400" dirty="0">
                <a:solidFill>
                  <a:schemeClr val="tx1"/>
                </a:solidFill>
                <a:latin typeface="微软雅黑" panose="020B0503020204020204" pitchFamily="34" charset="-122"/>
                <a:ea typeface="微软雅黑" panose="020B0503020204020204" pitchFamily="34" charset="-122"/>
                <a:sym typeface="+mn-ea"/>
              </a:rPr>
              <a:t>姓名</a:t>
            </a:r>
            <a:r>
              <a:rPr lang="en-US" altLang="zh-CN" sz="2400" dirty="0">
                <a:solidFill>
                  <a:schemeClr val="tx1"/>
                </a:solidFill>
                <a:latin typeface="微软雅黑" panose="020B0503020204020204" pitchFamily="34" charset="-122"/>
                <a:ea typeface="微软雅黑" panose="020B0503020204020204" pitchFamily="34" charset="-122"/>
                <a:sym typeface="+mn-ea"/>
              </a:rPr>
              <a:t>][</a:t>
            </a:r>
            <a:r>
              <a:rPr lang="zh-CN" altLang="en-US" sz="2400" dirty="0">
                <a:solidFill>
                  <a:schemeClr val="tx1"/>
                </a:solidFill>
                <a:latin typeface="微软雅黑" panose="020B0503020204020204" pitchFamily="34" charset="-122"/>
                <a:ea typeface="微软雅黑" panose="020B0503020204020204" pitchFamily="34" charset="-122"/>
                <a:sym typeface="+mn-ea"/>
              </a:rPr>
              <a:t>成员</a:t>
            </a:r>
            <a:r>
              <a:rPr lang="en-US" altLang="zh-CN" sz="2400" dirty="0">
                <a:solidFill>
                  <a:schemeClr val="tx1"/>
                </a:solidFill>
                <a:latin typeface="微软雅黑" panose="020B0503020204020204" pitchFamily="34" charset="-122"/>
                <a:ea typeface="微软雅黑" panose="020B0503020204020204" pitchFamily="34" charset="-122"/>
                <a:sym typeface="+mn-ea"/>
              </a:rPr>
              <a:t>1</a:t>
            </a:r>
            <a:r>
              <a:rPr lang="zh-CN" altLang="en-US" sz="2400" dirty="0">
                <a:solidFill>
                  <a:schemeClr val="tx1"/>
                </a:solidFill>
                <a:latin typeface="微软雅黑" panose="020B0503020204020204" pitchFamily="34" charset="-122"/>
                <a:ea typeface="微软雅黑" panose="020B0503020204020204" pitchFamily="34" charset="-122"/>
                <a:sym typeface="+mn-ea"/>
              </a:rPr>
              <a:t>学号</a:t>
            </a:r>
            <a:r>
              <a:rPr lang="en-US" altLang="zh-CN" sz="2400" dirty="0">
                <a:solidFill>
                  <a:schemeClr val="tx1"/>
                </a:solidFill>
                <a:latin typeface="微软雅黑" panose="020B0503020204020204" pitchFamily="34" charset="-122"/>
                <a:ea typeface="微软雅黑" panose="020B0503020204020204" pitchFamily="34" charset="-122"/>
                <a:sym typeface="+mn-ea"/>
              </a:rPr>
              <a:t>]</a:t>
            </a:r>
          </a:p>
          <a:p>
            <a:pPr marL="0" lvl="4" indent="0">
              <a:lnSpc>
                <a:spcPct val="150000"/>
              </a:lnSpc>
              <a:buFont typeface="Arial" panose="020B0604020202020204" pitchFamily="34" charset="0"/>
              <a:buNone/>
            </a:pPr>
            <a:r>
              <a:rPr lang="en-US" altLang="zh-CN" sz="2400" dirty="0">
                <a:solidFill>
                  <a:schemeClr val="tx1"/>
                </a:solidFill>
                <a:latin typeface="微软雅黑" panose="020B0503020204020204" pitchFamily="34" charset="-122"/>
                <a:ea typeface="微软雅黑" panose="020B0503020204020204" pitchFamily="34" charset="-122"/>
                <a:sym typeface="+mn-ea"/>
              </a:rPr>
              <a:t>  		   </a:t>
            </a:r>
            <a:r>
              <a:rPr lang="en-US" altLang="zh-CN" sz="2400" dirty="0">
                <a:latin typeface="微软雅黑" panose="020B0503020204020204" pitchFamily="34" charset="-122"/>
                <a:ea typeface="微软雅黑" panose="020B0503020204020204" pitchFamily="34" charset="-122"/>
                <a:sym typeface="+mn-ea"/>
              </a:rPr>
              <a:t>[</a:t>
            </a:r>
            <a:r>
              <a:rPr lang="zh-CN" altLang="en-US" sz="2400" dirty="0">
                <a:latin typeface="微软雅黑" panose="020B0503020204020204" pitchFamily="34" charset="-122"/>
                <a:ea typeface="微软雅黑" panose="020B0503020204020204" pitchFamily="34" charset="-122"/>
                <a:sym typeface="+mn-ea"/>
              </a:rPr>
              <a:t>成员</a:t>
            </a:r>
            <a:r>
              <a:rPr lang="en-US" altLang="zh-CN" sz="2400" dirty="0">
                <a:latin typeface="微软雅黑" panose="020B0503020204020204" pitchFamily="34" charset="-122"/>
                <a:ea typeface="微软雅黑" panose="020B0503020204020204" pitchFamily="34" charset="-122"/>
                <a:sym typeface="+mn-ea"/>
              </a:rPr>
              <a:t>1</a:t>
            </a:r>
            <a:r>
              <a:rPr lang="zh-CN" altLang="en-US" sz="2400" dirty="0">
                <a:latin typeface="微软雅黑" panose="020B0503020204020204" pitchFamily="34" charset="-122"/>
                <a:ea typeface="微软雅黑" panose="020B0503020204020204" pitchFamily="34" charset="-122"/>
                <a:sym typeface="+mn-ea"/>
              </a:rPr>
              <a:t>姓名</a:t>
            </a:r>
            <a:r>
              <a:rPr lang="en-US" altLang="zh-CN" sz="2400" dirty="0">
                <a:latin typeface="微软雅黑" panose="020B0503020204020204" pitchFamily="34" charset="-122"/>
                <a:ea typeface="微软雅黑" panose="020B0503020204020204" pitchFamily="34" charset="-122"/>
                <a:sym typeface="+mn-ea"/>
              </a:rPr>
              <a:t>][</a:t>
            </a:r>
            <a:r>
              <a:rPr lang="zh-CN" altLang="en-US" sz="2400" dirty="0">
                <a:latin typeface="微软雅黑" panose="020B0503020204020204" pitchFamily="34" charset="-122"/>
                <a:ea typeface="微软雅黑" panose="020B0503020204020204" pitchFamily="34" charset="-122"/>
                <a:sym typeface="+mn-ea"/>
              </a:rPr>
              <a:t>成员</a:t>
            </a:r>
            <a:r>
              <a:rPr lang="en-US" altLang="zh-CN" sz="2400" dirty="0">
                <a:latin typeface="微软雅黑" panose="020B0503020204020204" pitchFamily="34" charset="-122"/>
                <a:ea typeface="微软雅黑" panose="020B0503020204020204" pitchFamily="34" charset="-122"/>
                <a:sym typeface="+mn-ea"/>
              </a:rPr>
              <a:t>1</a:t>
            </a:r>
            <a:r>
              <a:rPr lang="zh-CN" altLang="en-US" sz="2400" dirty="0">
                <a:latin typeface="微软雅黑" panose="020B0503020204020204" pitchFamily="34" charset="-122"/>
                <a:ea typeface="微软雅黑" panose="020B0503020204020204" pitchFamily="34" charset="-122"/>
                <a:sym typeface="+mn-ea"/>
              </a:rPr>
              <a:t>学号</a:t>
            </a:r>
            <a:r>
              <a:rPr lang="en-US" altLang="zh-CN" sz="2400" dirty="0">
                <a:latin typeface="微软雅黑" panose="020B0503020204020204" pitchFamily="34" charset="-122"/>
                <a:ea typeface="微软雅黑" panose="020B0503020204020204" pitchFamily="34" charset="-122"/>
                <a:sym typeface="+mn-ea"/>
              </a:rPr>
              <a:t>]</a:t>
            </a:r>
            <a:endParaRPr lang="en-US" altLang="zh-CN" sz="2400" dirty="0">
              <a:solidFill>
                <a:schemeClr val="tx1"/>
              </a:solidFill>
              <a:latin typeface="微软雅黑" panose="020B0503020204020204" pitchFamily="34" charset="-122"/>
              <a:ea typeface="微软雅黑" panose="020B0503020204020204" pitchFamily="34" charset="-122"/>
              <a:sym typeface="+mn-ea"/>
            </a:endParaRPr>
          </a:p>
          <a:p>
            <a:pPr lvl="4" indent="0">
              <a:lnSpc>
                <a:spcPct val="150000"/>
              </a:lnSpc>
              <a:buFont typeface="Arial" panose="020B0604020202020204" pitchFamily="34" charset="0"/>
              <a:buNone/>
            </a:pPr>
            <a:r>
              <a:rPr lang="en-US" altLang="zh-CN" sz="2400" dirty="0">
                <a:solidFill>
                  <a:schemeClr val="tx1"/>
                </a:solidFill>
                <a:latin typeface="微软雅黑" panose="020B0503020204020204" pitchFamily="34" charset="-122"/>
                <a:ea typeface="微软雅黑" panose="020B0503020204020204" pitchFamily="34" charset="-122"/>
                <a:sym typeface="+mn-ea"/>
              </a:rPr>
              <a:t>   ...</a:t>
            </a: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每组仅有组长提交</a:t>
            </a:r>
            <a:r>
              <a:rPr lang="en-US" altLang="zh-CN" sz="2400" b="1" dirty="0">
                <a:solidFill>
                  <a:srgbClr val="FF0000"/>
                </a:solidFill>
                <a:latin typeface="微软雅黑" panose="020B0503020204020204" pitchFamily="34" charset="-122"/>
                <a:ea typeface="微软雅黑" panose="020B0503020204020204" pitchFamily="34" charset="-122"/>
                <a:sym typeface="+mn-ea"/>
              </a:rPr>
              <a:t>1</a:t>
            </a:r>
            <a:r>
              <a:rPr lang="zh-CN" altLang="en-US" sz="2400" b="1" dirty="0">
                <a:solidFill>
                  <a:srgbClr val="FF0000"/>
                </a:solidFill>
                <a:latin typeface="微软雅黑" panose="020B0503020204020204" pitchFamily="34" charset="-122"/>
                <a:ea typeface="微软雅黑" panose="020B0503020204020204" pitchFamily="34" charset="-122"/>
                <a:sym typeface="+mn-ea"/>
              </a:rPr>
              <a:t>次</a:t>
            </a:r>
            <a:r>
              <a:rPr lang="zh-CN" altLang="en-US" sz="2400" b="1" dirty="0">
                <a:solidFill>
                  <a:schemeClr val="tx1"/>
                </a:solidFill>
                <a:latin typeface="微软雅黑" panose="020B0503020204020204" pitchFamily="34" charset="-122"/>
                <a:ea typeface="微软雅黑" panose="020B0503020204020204" pitchFamily="34" charset="-122"/>
                <a:sym typeface="+mn-ea"/>
              </a:rPr>
              <a:t>即可</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选题的具体文档及讨论区将大约于</a:t>
            </a:r>
            <a:r>
              <a:rPr lang="en-US" altLang="zh-CN" sz="2400" b="1" dirty="0">
                <a:solidFill>
                  <a:srgbClr val="FF0000"/>
                </a:solidFill>
                <a:latin typeface="微软雅黑" panose="020B0503020204020204" pitchFamily="34" charset="-122"/>
                <a:ea typeface="微软雅黑" panose="020B0503020204020204" pitchFamily="34" charset="-122"/>
                <a:sym typeface="+mn-ea"/>
              </a:rPr>
              <a:t>7.2</a:t>
            </a:r>
            <a:r>
              <a:rPr lang="zh-CN" altLang="en-US" sz="2400" b="1" dirty="0">
                <a:solidFill>
                  <a:schemeClr val="tx1"/>
                </a:solidFill>
                <a:latin typeface="微软雅黑" panose="020B0503020204020204" pitchFamily="34" charset="-122"/>
                <a:ea typeface="微软雅黑" panose="020B0503020204020204" pitchFamily="34" charset="-122"/>
                <a:sym typeface="+mn-ea"/>
              </a:rPr>
              <a:t>开放，具体时间见网络学堂通知及微信群通知</a:t>
            </a:r>
          </a:p>
          <a:p>
            <a:pPr marL="800100" lvl="1" indent="-342900">
              <a:lnSpc>
                <a:spcPct val="150000"/>
              </a:lnSpc>
              <a:buFont typeface="Arial" panose="020B0604020202020204" pitchFamily="34" charset="0"/>
              <a:buChar char="•"/>
            </a:pPr>
            <a:r>
              <a:rPr lang="en-US" altLang="zh-CN" sz="2400" b="1" dirty="0">
                <a:solidFill>
                  <a:srgbClr val="FF0000"/>
                </a:solidFill>
                <a:latin typeface="微软雅黑" panose="020B0503020204020204" pitchFamily="34" charset="-122"/>
                <a:ea typeface="微软雅黑" panose="020B0503020204020204" pitchFamily="34" charset="-122"/>
                <a:sym typeface="+mn-ea"/>
              </a:rPr>
              <a:t>7.3</a:t>
            </a:r>
            <a:r>
              <a:rPr lang="zh-CN" altLang="en-US" sz="2400" b="1" dirty="0">
                <a:solidFill>
                  <a:srgbClr val="FF0000"/>
                </a:solidFill>
                <a:latin typeface="微软雅黑" panose="020B0503020204020204" pitchFamily="34" charset="-122"/>
                <a:ea typeface="微软雅黑" panose="020B0503020204020204" pitchFamily="34" charset="-122"/>
                <a:sym typeface="+mn-ea"/>
              </a:rPr>
              <a:t>晚</a:t>
            </a:r>
            <a:r>
              <a:rPr lang="en-US" altLang="zh-CN" sz="2400" b="1" dirty="0">
                <a:solidFill>
                  <a:srgbClr val="FF0000"/>
                </a:solidFill>
                <a:latin typeface="微软雅黑" panose="020B0503020204020204" pitchFamily="34" charset="-122"/>
                <a:ea typeface="微软雅黑" panose="020B0503020204020204" pitchFamily="34" charset="-122"/>
                <a:sym typeface="+mn-ea"/>
              </a:rPr>
              <a:t>24</a:t>
            </a:r>
            <a:r>
              <a:rPr lang="zh-CN" altLang="en-US" sz="2400" b="1" dirty="0">
                <a:solidFill>
                  <a:srgbClr val="FF0000"/>
                </a:solidFill>
                <a:latin typeface="微软雅黑" panose="020B0503020204020204" pitchFamily="34" charset="-122"/>
                <a:ea typeface="微软雅黑" panose="020B0503020204020204" pitchFamily="34" charset="-122"/>
                <a:sym typeface="+mn-ea"/>
              </a:rPr>
              <a:t>点</a:t>
            </a:r>
            <a:r>
              <a:rPr lang="zh-CN" altLang="en-US" sz="2400" b="1" dirty="0">
                <a:solidFill>
                  <a:schemeClr val="tx1"/>
                </a:solidFill>
                <a:latin typeface="微软雅黑" panose="020B0503020204020204" pitchFamily="34" charset="-122"/>
                <a:ea typeface="微软雅黑" panose="020B0503020204020204" pitchFamily="34" charset="-122"/>
                <a:sym typeface="+mn-ea"/>
              </a:rPr>
              <a:t>截止</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713105" y="0"/>
            <a:ext cx="3978910" cy="58356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rgbClr val="733480"/>
                </a:solidFill>
                <a:latin typeface="+mn-ea"/>
                <a:cs typeface="经典综艺体简" panose="02010609000101010101" pitchFamily="49" charset="-122"/>
              </a:rPr>
              <a:t>大作业选题方式说明 </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28</a:t>
            </a:fld>
            <a:endParaRPr lang="zh-CN" altLang="en-US">
              <a:solidFill>
                <a:srgbClr val="733480"/>
              </a:solidFill>
            </a:endParaRPr>
          </a:p>
        </p:txBody>
      </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hqprint"/>
          <a:srcRect/>
          <a:stretch>
            <a:fillRect/>
          </a:stretch>
        </p:blipFill>
        <p:spPr>
          <a:xfrm>
            <a:off x="5086350" y="2283215"/>
            <a:ext cx="7258049" cy="4206485"/>
          </a:xfrm>
          <a:prstGeom prst="rect">
            <a:avLst/>
          </a:prstGeom>
        </p:spPr>
      </p:pic>
      <p:sp>
        <p:nvSpPr>
          <p:cNvPr id="4" name="文本框 3"/>
          <p:cNvSpPr txBox="1"/>
          <p:nvPr/>
        </p:nvSpPr>
        <p:spPr>
          <a:xfrm>
            <a:off x="5228908" y="1316882"/>
            <a:ext cx="1482725" cy="1568450"/>
          </a:xfrm>
          <a:prstGeom prst="rect">
            <a:avLst/>
          </a:prstGeom>
          <a:noFill/>
        </p:spPr>
        <p:txBody>
          <a:bodyPr wrap="none" rtlCol="0">
            <a:spAutoFit/>
          </a:bodyPr>
          <a:lstStyle/>
          <a:p>
            <a:pPr algn="ctr"/>
            <a:r>
              <a:rPr lang="en-US" altLang="zh-CN" sz="9600" dirty="0">
                <a:solidFill>
                  <a:srgbClr val="733480"/>
                </a:solidFill>
                <a:latin typeface="Impact" panose="020B0806030902050204" pitchFamily="34" charset="0"/>
              </a:rPr>
              <a:t>03</a:t>
            </a:r>
          </a:p>
        </p:txBody>
      </p:sp>
      <p:sp>
        <p:nvSpPr>
          <p:cNvPr id="5" name="文本框 4"/>
          <p:cNvSpPr txBox="1"/>
          <p:nvPr/>
        </p:nvSpPr>
        <p:spPr>
          <a:xfrm>
            <a:off x="2552701" y="3044687"/>
            <a:ext cx="7086598" cy="768350"/>
          </a:xfrm>
          <a:prstGeom prst="rect">
            <a:avLst/>
          </a:prstGeom>
          <a:noFill/>
        </p:spPr>
        <p:txBody>
          <a:bodyPr wrap="square" rtlCol="0">
            <a:spAutoFit/>
            <a:scene3d>
              <a:camera prst="orthographicFront"/>
              <a:lightRig rig="threePt" dir="t"/>
            </a:scene3d>
            <a:sp3d contourW="12700"/>
          </a:bodyPr>
          <a:lstStyle/>
          <a:p>
            <a:pPr algn="ctr"/>
            <a:r>
              <a:rPr lang="zh-CN" altLang="en-US" sz="4400" b="1" dirty="0">
                <a:solidFill>
                  <a:schemeClr val="tx1">
                    <a:lumMod val="75000"/>
                    <a:lumOff val="25000"/>
                  </a:schemeClr>
                </a:solidFill>
                <a:latin typeface="+mj-ea"/>
                <a:ea typeface="+mj-ea"/>
              </a:rPr>
              <a:t>作业要求</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1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29</a:t>
            </a:fld>
            <a:endParaRPr lang="zh-CN" altLang="en-US">
              <a:solidFill>
                <a:srgbClr val="733480"/>
              </a:solidFill>
            </a:endParaRPr>
          </a:p>
        </p:txBody>
      </p:sp>
      <p:sp>
        <p:nvSpPr>
          <p:cNvPr id="3" name="文本框 2"/>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hqprint"/>
          <a:srcRect/>
          <a:stretch>
            <a:fillRect/>
          </a:stretch>
        </p:blipFill>
        <p:spPr>
          <a:xfrm>
            <a:off x="5086350" y="2283215"/>
            <a:ext cx="7258049" cy="4206485"/>
          </a:xfrm>
          <a:prstGeom prst="rect">
            <a:avLst/>
          </a:prstGeom>
        </p:spPr>
      </p:pic>
      <p:sp>
        <p:nvSpPr>
          <p:cNvPr id="4" name="文本框 3"/>
          <p:cNvSpPr txBox="1"/>
          <p:nvPr/>
        </p:nvSpPr>
        <p:spPr>
          <a:xfrm>
            <a:off x="5312879" y="1316882"/>
            <a:ext cx="1314782" cy="1569660"/>
          </a:xfrm>
          <a:prstGeom prst="rect">
            <a:avLst/>
          </a:prstGeom>
          <a:noFill/>
        </p:spPr>
        <p:txBody>
          <a:bodyPr wrap="none" rtlCol="0">
            <a:spAutoFit/>
          </a:bodyPr>
          <a:lstStyle/>
          <a:p>
            <a:pPr algn="ctr"/>
            <a:r>
              <a:rPr lang="en-US" altLang="zh-CN" sz="9600" dirty="0">
                <a:solidFill>
                  <a:srgbClr val="733480"/>
                </a:solidFill>
                <a:latin typeface="Impact" panose="020B0806030902050204" pitchFamily="34" charset="0"/>
              </a:rPr>
              <a:t>01</a:t>
            </a:r>
          </a:p>
        </p:txBody>
      </p:sp>
      <p:sp>
        <p:nvSpPr>
          <p:cNvPr id="5" name="文本框 4"/>
          <p:cNvSpPr txBox="1"/>
          <p:nvPr/>
        </p:nvSpPr>
        <p:spPr>
          <a:xfrm>
            <a:off x="2552701" y="3044687"/>
            <a:ext cx="7086598" cy="768350"/>
          </a:xfrm>
          <a:prstGeom prst="rect">
            <a:avLst/>
          </a:prstGeom>
          <a:noFill/>
        </p:spPr>
        <p:txBody>
          <a:bodyPr wrap="square" rtlCol="0">
            <a:spAutoFit/>
            <a:scene3d>
              <a:camera prst="orthographicFront"/>
              <a:lightRig rig="threePt" dir="t"/>
            </a:scene3d>
            <a:sp3d contourW="12700"/>
          </a:bodyPr>
          <a:lstStyle/>
          <a:p>
            <a:pPr algn="ctr"/>
            <a:r>
              <a:rPr lang="zh-CN" altLang="en-US" sz="4400" b="1" dirty="0">
                <a:solidFill>
                  <a:schemeClr val="tx1">
                    <a:lumMod val="75000"/>
                    <a:lumOff val="25000"/>
                  </a:schemeClr>
                </a:solidFill>
                <a:latin typeface="+mj-ea"/>
                <a:ea typeface="+mj-ea"/>
              </a:rPr>
              <a:t>课程说明</a:t>
            </a:r>
          </a:p>
        </p:txBody>
      </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1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3</a:t>
            </a:fld>
            <a:endParaRPr lang="zh-CN" altLang="en-US">
              <a:solidFill>
                <a:srgbClr val="733480"/>
              </a:solidFill>
            </a:endParaRPr>
          </a:p>
        </p:txBody>
      </p:sp>
      <p:sp>
        <p:nvSpPr>
          <p:cNvPr id="11" name="文本框 10"/>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880110" y="57785"/>
            <a:ext cx="3235960" cy="1014730"/>
          </a:xfrm>
          <a:prstGeom prst="rect">
            <a:avLst/>
          </a:prstGeom>
          <a:noFill/>
        </p:spPr>
        <p:txBody>
          <a:bodyPr wrap="none" rtlCol="0">
            <a:spAutoFit/>
            <a:scene3d>
              <a:camera prst="orthographicFront"/>
              <a:lightRig rig="threePt" dir="t"/>
            </a:scene3d>
            <a:sp3d contourW="12700"/>
          </a:bodyPr>
          <a:lstStyle/>
          <a:p>
            <a:pPr algn="ctr"/>
            <a:r>
              <a:rPr lang="zh-CN" altLang="en-US" sz="6000" b="1" dirty="0">
                <a:solidFill>
                  <a:srgbClr val="733480"/>
                </a:solidFill>
                <a:latin typeface="+mn-ea"/>
                <a:cs typeface="经典综艺体简" panose="02010609000101010101" pitchFamily="49" charset="-122"/>
              </a:rPr>
              <a:t>评测标准</a:t>
            </a:r>
          </a:p>
        </p:txBody>
      </p: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30</a:t>
            </a:fld>
            <a:endParaRPr lang="zh-CN" altLang="en-US">
              <a:solidFill>
                <a:srgbClr val="733480"/>
              </a:solidFill>
            </a:endParaRPr>
          </a:p>
        </p:txBody>
      </p:sp>
      <p:graphicFrame>
        <p:nvGraphicFramePr>
          <p:cNvPr id="8" name="图表 7"/>
          <p:cNvGraphicFramePr/>
          <p:nvPr/>
        </p:nvGraphicFramePr>
        <p:xfrm>
          <a:off x="1313815" y="1122045"/>
          <a:ext cx="7616190" cy="6297930"/>
        </p:xfrm>
        <a:graphic>
          <a:graphicData uri="http://schemas.openxmlformats.org/drawingml/2006/chart">
            <c:chart xmlns:c="http://schemas.openxmlformats.org/drawingml/2006/chart" xmlns:r="http://schemas.openxmlformats.org/officeDocument/2006/relationships" r:id="rId6"/>
          </a:graphicData>
        </a:graphic>
      </p:graphicFrame>
      <p:sp>
        <p:nvSpPr>
          <p:cNvPr id="11" name="折角形 10"/>
          <p:cNvSpPr/>
          <p:nvPr/>
        </p:nvSpPr>
        <p:spPr>
          <a:xfrm>
            <a:off x="485775" y="4211955"/>
            <a:ext cx="2122805" cy="980440"/>
          </a:xfrm>
          <a:prstGeom prst="foldedCorner">
            <a:avLst/>
          </a:prstGeom>
          <a:solidFill>
            <a:srgbClr val="B39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39433" y="4323715"/>
            <a:ext cx="2014220" cy="64516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pPr algn="ctr"/>
            <a:r>
              <a:rPr lang="zh-CN" altLang="en-US" sz="3600" b="1">
                <a:solidFill>
                  <a:schemeClr val="accent4"/>
                </a:solidFill>
                <a:effectLst/>
              </a:rPr>
              <a:t>答辩演示</a:t>
            </a:r>
          </a:p>
        </p:txBody>
      </p:sp>
      <p:sp>
        <p:nvSpPr>
          <p:cNvPr id="15" name="圆角右箭头 14"/>
          <p:cNvSpPr/>
          <p:nvPr/>
        </p:nvSpPr>
        <p:spPr>
          <a:xfrm rot="16200000">
            <a:off x="2353945" y="4178935"/>
            <a:ext cx="742950" cy="3076575"/>
          </a:xfrm>
          <a:prstGeom prst="bentArrow">
            <a:avLst/>
          </a:prstGeom>
          <a:solidFill>
            <a:srgbClr val="B39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手杖形箭头 18"/>
          <p:cNvSpPr/>
          <p:nvPr/>
        </p:nvSpPr>
        <p:spPr>
          <a:xfrm flipH="1">
            <a:off x="1928495" y="1122045"/>
            <a:ext cx="2187575" cy="619760"/>
          </a:xfrm>
          <a:prstGeom prst="uturnArrow">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折角形 19"/>
          <p:cNvSpPr/>
          <p:nvPr/>
        </p:nvSpPr>
        <p:spPr>
          <a:xfrm>
            <a:off x="908685" y="1741170"/>
            <a:ext cx="1908810" cy="921385"/>
          </a:xfrm>
          <a:prstGeom prst="foldedCorner">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313815" y="1879600"/>
            <a:ext cx="1098550" cy="64516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r>
              <a:rPr lang="zh-CN" altLang="en-US" sz="3600" b="1">
                <a:solidFill>
                  <a:schemeClr val="bg2"/>
                </a:solidFill>
                <a:effectLst/>
              </a:rPr>
              <a:t>文档</a:t>
            </a:r>
          </a:p>
        </p:txBody>
      </p:sp>
      <p:graphicFrame>
        <p:nvGraphicFramePr>
          <p:cNvPr id="23" name="图表 22"/>
          <p:cNvGraphicFramePr/>
          <p:nvPr/>
        </p:nvGraphicFramePr>
        <p:xfrm>
          <a:off x="8392160" y="2409190"/>
          <a:ext cx="3799840" cy="3679825"/>
        </p:xfrm>
        <a:graphic>
          <a:graphicData uri="http://schemas.openxmlformats.org/drawingml/2006/chart">
            <c:chart xmlns:c="http://schemas.openxmlformats.org/drawingml/2006/chart" xmlns:r="http://schemas.openxmlformats.org/officeDocument/2006/relationships" r:id="rId7"/>
          </a:graphicData>
        </a:graphic>
      </p:graphicFrame>
      <p:cxnSp>
        <p:nvCxnSpPr>
          <p:cNvPr id="25" name="直接连接符 24"/>
          <p:cNvCxnSpPr/>
          <p:nvPr/>
        </p:nvCxnSpPr>
        <p:spPr>
          <a:xfrm>
            <a:off x="6218555" y="5873115"/>
            <a:ext cx="4073525" cy="232410"/>
          </a:xfrm>
          <a:prstGeom prst="line">
            <a:avLst/>
          </a:prstGeom>
          <a:ln w="28575" cmpd="dbl">
            <a:solidFill>
              <a:srgbClr val="7E458A"/>
            </a:solidFill>
            <a:prstDash val="sysDot"/>
          </a:ln>
        </p:spPr>
        <p:style>
          <a:lnRef idx="1">
            <a:schemeClr val="accent1"/>
          </a:lnRef>
          <a:fillRef idx="0">
            <a:schemeClr val="accent1"/>
          </a:fillRef>
          <a:effectRef idx="0">
            <a:schemeClr val="accent1"/>
          </a:effectRef>
          <a:fontRef idx="minor">
            <a:schemeClr val="tx1"/>
          </a:fontRef>
        </p:style>
      </p:cxnSp>
      <p:sp>
        <p:nvSpPr>
          <p:cNvPr id="27" name="折角形 26"/>
          <p:cNvSpPr/>
          <p:nvPr/>
        </p:nvSpPr>
        <p:spPr>
          <a:xfrm>
            <a:off x="6990080" y="2172970"/>
            <a:ext cx="2165350" cy="764540"/>
          </a:xfrm>
          <a:prstGeom prst="foldedCorner">
            <a:avLst/>
          </a:prstGeom>
          <a:solidFill>
            <a:srgbClr val="E0D3E3"/>
          </a:solidFill>
          <a:ln>
            <a:solidFill>
              <a:srgbClr val="7334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7065328" y="2292350"/>
            <a:ext cx="2014220" cy="64516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pPr algn="ctr"/>
            <a:r>
              <a:rPr lang="zh-CN" altLang="en-US" sz="3600" b="1">
                <a:solidFill>
                  <a:schemeClr val="accent4"/>
                </a:solidFill>
                <a:effectLst/>
              </a:rPr>
              <a:t>结果验收</a:t>
            </a:r>
          </a:p>
        </p:txBody>
      </p:sp>
      <p:cxnSp>
        <p:nvCxnSpPr>
          <p:cNvPr id="24" name="直接连接符 23"/>
          <p:cNvCxnSpPr/>
          <p:nvPr/>
        </p:nvCxnSpPr>
        <p:spPr>
          <a:xfrm>
            <a:off x="6416040" y="1598295"/>
            <a:ext cx="3876040" cy="810895"/>
          </a:xfrm>
          <a:prstGeom prst="line">
            <a:avLst/>
          </a:prstGeom>
          <a:ln w="28575" cmpd="dbl">
            <a:solidFill>
              <a:srgbClr val="7E458A"/>
            </a:solidFill>
            <a:prstDash val="sysDot"/>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7"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1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31</a:t>
            </a:fld>
            <a:endParaRPr lang="zh-CN" altLang="en-US">
              <a:solidFill>
                <a:srgbClr val="733480"/>
              </a:solidFill>
            </a:endParaRPr>
          </a:p>
        </p:txBody>
      </p:sp>
      <p:grpSp>
        <p:nvGrpSpPr>
          <p:cNvPr id="6" name="组合 5"/>
          <p:cNvGrpSpPr/>
          <p:nvPr/>
        </p:nvGrpSpPr>
        <p:grpSpPr>
          <a:xfrm>
            <a:off x="630558" y="500450"/>
            <a:ext cx="11184253" cy="5554155"/>
            <a:chOff x="1300623" y="3635246"/>
            <a:chExt cx="3597983" cy="3741211"/>
          </a:xfrm>
        </p:grpSpPr>
        <p:sp>
          <p:nvSpPr>
            <p:cNvPr id="8" name="MH_Other_11"/>
            <p:cNvSpPr/>
            <p:nvPr>
              <p:custDataLst>
                <p:tags r:id="rId2"/>
              </p:custDataLst>
            </p:nvPr>
          </p:nvSpPr>
          <p:spPr>
            <a:xfrm>
              <a:off x="1300623" y="3635246"/>
              <a:ext cx="423721" cy="423721"/>
            </a:xfrm>
            <a:prstGeom prst="diagStripe">
              <a:avLst/>
            </a:prstGeom>
            <a:solidFill>
              <a:srgbClr val="733480"/>
            </a:solidFill>
            <a:ln>
              <a:solidFill>
                <a:srgbClr val="733480"/>
              </a:solidFill>
            </a:ln>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sp>
          <p:nvSpPr>
            <p:cNvPr id="11" name="MH_Other_12"/>
            <p:cNvSpPr/>
            <p:nvPr>
              <p:custDataLst>
                <p:tags r:id="rId3"/>
              </p:custDataLst>
            </p:nvPr>
          </p:nvSpPr>
          <p:spPr>
            <a:xfrm rot="10800000">
              <a:off x="4474885" y="6952736"/>
              <a:ext cx="423721" cy="423721"/>
            </a:xfrm>
            <a:prstGeom prst="diagStripe">
              <a:avLst/>
            </a:prstGeom>
            <a:solidFill>
              <a:srgbClr val="733480"/>
            </a:solidFill>
          </p:spPr>
          <p:txBody>
            <a:bodyPr anchor="ctr"/>
            <a:lstStyle/>
            <a:p>
              <a:pPr algn="just">
                <a:lnSpc>
                  <a:spcPct val="120000"/>
                </a:lnSpc>
                <a:defRPr/>
              </a:pPr>
              <a:endParaRPr lang="zh-CN" altLang="en-US" sz="1400" dirty="0">
                <a:solidFill>
                  <a:schemeClr val="bg1"/>
                </a:solidFill>
                <a:latin typeface="幼圆" panose="02010509060101010101" pitchFamily="49" charset="-122"/>
                <a:ea typeface="幼圆" panose="02010509060101010101" pitchFamily="49" charset="-122"/>
              </a:endParaRPr>
            </a:p>
          </p:txBody>
        </p:sp>
      </p:grpSp>
      <p:sp>
        <p:nvSpPr>
          <p:cNvPr id="12" name="矩形 11"/>
          <p:cNvSpPr/>
          <p:nvPr/>
        </p:nvSpPr>
        <p:spPr>
          <a:xfrm>
            <a:off x="843280" y="806518"/>
            <a:ext cx="10718162" cy="5262245"/>
          </a:xfrm>
          <a:prstGeom prst="rect">
            <a:avLst/>
          </a:prstGeom>
        </p:spPr>
        <p:txBody>
          <a:bodyPr wrap="square">
            <a:spAutoFit/>
            <a:scene3d>
              <a:camera prst="orthographicFront"/>
              <a:lightRig rig="threePt" dir="t"/>
            </a:scene3d>
            <a:sp3d contourW="12700"/>
          </a:bodyPr>
          <a:lstStyle/>
          <a:p>
            <a:pPr marL="342900" indent="-342900">
              <a:lnSpc>
                <a:spcPct val="200000"/>
              </a:lnSpc>
              <a:buFont typeface="Arial" panose="020B0604020202020204" pitchFamily="34" charset="0"/>
              <a:buChar char="•"/>
            </a:pPr>
            <a:r>
              <a:rPr sz="2800" b="1" dirty="0">
                <a:solidFill>
                  <a:schemeClr val="tx1"/>
                </a:solidFill>
                <a:latin typeface="微软雅黑" panose="020B0503020204020204" pitchFamily="34" charset="-122"/>
                <a:ea typeface="微软雅黑" panose="020B0503020204020204" pitchFamily="34" charset="-122"/>
                <a:sym typeface="+mn-ea"/>
              </a:rPr>
              <a:t>使用github进行代码管理，最终以github进行代码提交</a:t>
            </a:r>
            <a:r>
              <a:rPr lang="zh-CN" sz="2800" b="1" dirty="0">
                <a:solidFill>
                  <a:schemeClr val="tx1"/>
                </a:solidFill>
                <a:latin typeface="微软雅黑" panose="020B0503020204020204" pitchFamily="34" charset="-122"/>
                <a:ea typeface="微软雅黑" panose="020B0503020204020204" pitchFamily="34" charset="-122"/>
                <a:sym typeface="+mn-ea"/>
              </a:rPr>
              <a:t>，如有测试数据和数据库，提交数据库副本及测试数据</a:t>
            </a:r>
            <a:endParaRPr sz="2800" b="1" dirty="0">
              <a:solidFill>
                <a:schemeClr val="tx1"/>
              </a:solidFill>
              <a:latin typeface="微软雅黑" panose="020B0503020204020204" pitchFamily="34" charset="-122"/>
              <a:ea typeface="微软雅黑" panose="020B0503020204020204" pitchFamily="34" charset="-122"/>
              <a:sym typeface="+mn-ea"/>
            </a:endParaRPr>
          </a:p>
          <a:p>
            <a:pPr marL="342900" indent="-342900">
              <a:lnSpc>
                <a:spcPct val="200000"/>
              </a:lnSpc>
              <a:buFont typeface="Arial" panose="020B0604020202020204" pitchFamily="34" charset="0"/>
              <a:buChar char="•"/>
            </a:pPr>
            <a:r>
              <a:rPr sz="2800" b="1" dirty="0">
                <a:solidFill>
                  <a:schemeClr val="tx1"/>
                </a:solidFill>
                <a:latin typeface="微软雅黑" panose="020B0503020204020204" pitchFamily="34" charset="-122"/>
                <a:ea typeface="微软雅黑" panose="020B0503020204020204" pitchFamily="34" charset="-122"/>
                <a:sym typeface="+mn-ea"/>
              </a:rPr>
              <a:t>提交安装手册（如需）</a:t>
            </a:r>
            <a:r>
              <a:rPr lang="zh-CN" sz="2800" b="1" dirty="0">
                <a:solidFill>
                  <a:schemeClr val="tx1"/>
                </a:solidFill>
                <a:latin typeface="微软雅黑" panose="020B0503020204020204" pitchFamily="34" charset="-122"/>
                <a:ea typeface="微软雅黑" panose="020B0503020204020204" pitchFamily="34" charset="-122"/>
                <a:sym typeface="+mn-ea"/>
              </a:rPr>
              <a:t>和</a:t>
            </a:r>
            <a:r>
              <a:rPr sz="2800" b="1" dirty="0">
                <a:solidFill>
                  <a:schemeClr val="tx1"/>
                </a:solidFill>
                <a:latin typeface="微软雅黑" panose="020B0503020204020204" pitchFamily="34" charset="-122"/>
                <a:ea typeface="微软雅黑" panose="020B0503020204020204" pitchFamily="34" charset="-122"/>
                <a:sym typeface="+mn-ea"/>
              </a:rPr>
              <a:t>使用手册（必须）</a:t>
            </a:r>
          </a:p>
          <a:p>
            <a:pPr marL="342900" indent="-342900">
              <a:lnSpc>
                <a:spcPct val="200000"/>
              </a:lnSpc>
              <a:buFont typeface="Arial" panose="020B0604020202020204" pitchFamily="34" charset="0"/>
              <a:buChar char="•"/>
            </a:pPr>
            <a:r>
              <a:rPr sz="2800" b="1" dirty="0">
                <a:solidFill>
                  <a:schemeClr val="tx1"/>
                </a:solidFill>
                <a:latin typeface="微软雅黑" panose="020B0503020204020204" pitchFamily="34" charset="-122"/>
                <a:ea typeface="微软雅黑" panose="020B0503020204020204" pitchFamily="34" charset="-122"/>
                <a:sym typeface="+mn-ea"/>
              </a:rPr>
              <a:t>要求使用技术栈</a:t>
            </a:r>
            <a:r>
              <a:rPr lang="zh-CN" sz="2800" b="1" dirty="0">
                <a:solidFill>
                  <a:schemeClr val="tx1"/>
                </a:solidFill>
                <a:latin typeface="微软雅黑" panose="020B0503020204020204" pitchFamily="34" charset="-122"/>
                <a:ea typeface="微软雅黑" panose="020B0503020204020204" pitchFamily="34" charset="-122"/>
                <a:sym typeface="+mn-ea"/>
              </a:rPr>
              <a:t>前端</a:t>
            </a:r>
            <a:r>
              <a:rPr lang="en-US" altLang="zh-CN" sz="2800" b="1" dirty="0">
                <a:solidFill>
                  <a:schemeClr val="tx1"/>
                </a:solidFill>
                <a:latin typeface="微软雅黑" panose="020B0503020204020204" pitchFamily="34" charset="-122"/>
                <a:ea typeface="微软雅黑" panose="020B0503020204020204" pitchFamily="34" charset="-122"/>
                <a:sym typeface="+mn-ea"/>
              </a:rPr>
              <a:t>vue</a:t>
            </a:r>
            <a:r>
              <a:rPr lang="zh-CN" altLang="en-US" sz="2800" b="1" dirty="0">
                <a:solidFill>
                  <a:schemeClr val="tx1"/>
                </a:solidFill>
                <a:latin typeface="微软雅黑" panose="020B0503020204020204" pitchFamily="34" charset="-122"/>
                <a:ea typeface="微软雅黑" panose="020B0503020204020204" pitchFamily="34" charset="-122"/>
                <a:sym typeface="+mn-ea"/>
              </a:rPr>
              <a:t>框架</a:t>
            </a:r>
            <a:r>
              <a:rPr lang="en-US" altLang="zh-CN" sz="2800" b="1" dirty="0">
                <a:solidFill>
                  <a:schemeClr val="tx1"/>
                </a:solidFill>
                <a:latin typeface="微软雅黑" panose="020B0503020204020204" pitchFamily="34" charset="-122"/>
                <a:ea typeface="微软雅黑" panose="020B0503020204020204" pitchFamily="34" charset="-122"/>
                <a:sym typeface="+mn-ea"/>
              </a:rPr>
              <a:t>+element ui</a:t>
            </a:r>
            <a:r>
              <a:rPr lang="zh-CN" altLang="en-US" sz="2800" b="1" dirty="0">
                <a:solidFill>
                  <a:schemeClr val="tx1"/>
                </a:solidFill>
                <a:latin typeface="微软雅黑" panose="020B0503020204020204" pitchFamily="34" charset="-122"/>
                <a:ea typeface="微软雅黑" panose="020B0503020204020204" pitchFamily="34" charset="-122"/>
                <a:sym typeface="+mn-ea"/>
              </a:rPr>
              <a:t>；后端</a:t>
            </a:r>
            <a:r>
              <a:rPr lang="en-US" altLang="zh-CN" sz="2800" b="1" dirty="0">
                <a:solidFill>
                  <a:schemeClr val="tx1"/>
                </a:solidFill>
                <a:latin typeface="微软雅黑" panose="020B0503020204020204" pitchFamily="34" charset="-122"/>
                <a:ea typeface="微软雅黑" panose="020B0503020204020204" pitchFamily="34" charset="-122"/>
                <a:sym typeface="+mn-ea"/>
              </a:rPr>
              <a:t>python flask</a:t>
            </a:r>
            <a:endParaRPr sz="2800" b="1" dirty="0">
              <a:solidFill>
                <a:schemeClr val="tx1"/>
              </a:solidFill>
              <a:latin typeface="微软雅黑" panose="020B0503020204020204" pitchFamily="34" charset="-122"/>
              <a:ea typeface="微软雅黑" panose="020B0503020204020204" pitchFamily="34" charset="-122"/>
              <a:sym typeface="+mn-ea"/>
            </a:endParaRPr>
          </a:p>
          <a:p>
            <a:pPr marL="342900" indent="-342900">
              <a:lnSpc>
                <a:spcPct val="200000"/>
              </a:lnSpc>
              <a:buFont typeface="Arial" panose="020B0604020202020204" pitchFamily="34" charset="0"/>
              <a:buChar char="•"/>
            </a:pPr>
            <a:r>
              <a:rPr sz="2800" b="1" dirty="0">
                <a:solidFill>
                  <a:schemeClr val="tx1"/>
                </a:solidFill>
                <a:latin typeface="微软雅黑" panose="020B0503020204020204" pitchFamily="34" charset="-122"/>
                <a:ea typeface="微软雅黑" panose="020B0503020204020204" pitchFamily="34" charset="-122"/>
                <a:sym typeface="+mn-ea"/>
              </a:rPr>
              <a:t>各自演示自己开发的功能（</a:t>
            </a:r>
            <a:r>
              <a:rPr lang="zh-CN" sz="2800" b="1" dirty="0">
                <a:solidFill>
                  <a:schemeClr val="tx1"/>
                </a:solidFill>
                <a:latin typeface="微软雅黑" panose="020B0503020204020204" pitchFamily="34" charset="-122"/>
                <a:ea typeface="微软雅黑" panose="020B0503020204020204" pitchFamily="34" charset="-122"/>
                <a:sym typeface="+mn-ea"/>
              </a:rPr>
              <a:t>每人</a:t>
            </a:r>
            <a:r>
              <a:rPr sz="2800" b="1" dirty="0">
                <a:solidFill>
                  <a:schemeClr val="tx1"/>
                </a:solidFill>
                <a:latin typeface="微软雅黑" panose="020B0503020204020204" pitchFamily="34" charset="-122"/>
                <a:ea typeface="微软雅黑" panose="020B0503020204020204" pitchFamily="34" charset="-122"/>
                <a:sym typeface="+mn-ea"/>
              </a:rPr>
              <a:t>提交个人大作业报告</a:t>
            </a:r>
            <a:r>
              <a:rPr lang="en-US" sz="2800" b="1" dirty="0">
                <a:solidFill>
                  <a:schemeClr val="tx1"/>
                </a:solidFill>
                <a:latin typeface="微软雅黑" panose="020B0503020204020204" pitchFamily="34" charset="-122"/>
                <a:ea typeface="微软雅黑" panose="020B0503020204020204" pitchFamily="34" charset="-122"/>
                <a:sym typeface="+mn-ea"/>
              </a:rPr>
              <a:t>-&gt;说明自己的</a:t>
            </a:r>
            <a:r>
              <a:rPr lang="zh-CN" altLang="en-US" sz="2800" b="1" dirty="0">
                <a:solidFill>
                  <a:schemeClr val="tx1"/>
                </a:solidFill>
                <a:latin typeface="微软雅黑" panose="020B0503020204020204" pitchFamily="34" charset="-122"/>
                <a:ea typeface="微软雅黑" panose="020B0503020204020204" pitchFamily="34" charset="-122"/>
                <a:sym typeface="+mn-ea"/>
              </a:rPr>
              <a:t>工作量及思考</a:t>
            </a:r>
            <a:r>
              <a:rPr sz="2800" b="1" dirty="0">
                <a:solidFill>
                  <a:schemeClr val="tx1"/>
                </a:solidFill>
                <a:latin typeface="微软雅黑" panose="020B0503020204020204" pitchFamily="34" charset="-122"/>
                <a:ea typeface="微软雅黑" panose="020B0503020204020204" pitchFamily="34" charset="-122"/>
                <a:sym typeface="+mn-ea"/>
              </a:rPr>
              <a:t>）</a:t>
            </a:r>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9177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506253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55430" y="6448192"/>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32</a:t>
            </a:fld>
            <a:endParaRPr lang="zh-CN" altLang="en-US">
              <a:solidFill>
                <a:srgbClr val="733480"/>
              </a:solidFill>
            </a:endParaRPr>
          </a:p>
        </p:txBody>
      </p:sp>
      <p:sp>
        <p:nvSpPr>
          <p:cNvPr id="2" name="折角形 1"/>
          <p:cNvSpPr/>
          <p:nvPr/>
        </p:nvSpPr>
        <p:spPr>
          <a:xfrm>
            <a:off x="713740" y="278765"/>
            <a:ext cx="2483485" cy="921385"/>
          </a:xfrm>
          <a:prstGeom prst="foldedCorner">
            <a:avLst/>
          </a:prstGeom>
          <a:solidFill>
            <a:srgbClr val="B39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392BA"/>
              </a:solidFill>
            </a:endParaRPr>
          </a:p>
        </p:txBody>
      </p:sp>
      <p:sp>
        <p:nvSpPr>
          <p:cNvPr id="3" name="文本框 2"/>
          <p:cNvSpPr txBox="1"/>
          <p:nvPr/>
        </p:nvSpPr>
        <p:spPr>
          <a:xfrm>
            <a:off x="948690" y="417195"/>
            <a:ext cx="2014220" cy="64516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r>
              <a:rPr lang="zh-CN" altLang="en-US" sz="3600" b="1">
                <a:solidFill>
                  <a:schemeClr val="tx1"/>
                </a:solidFill>
                <a:effectLst/>
              </a:rPr>
              <a:t>答辩演示</a:t>
            </a:r>
          </a:p>
        </p:txBody>
      </p:sp>
      <p:sp>
        <p:nvSpPr>
          <p:cNvPr id="108" name="TextBox 19"/>
          <p:cNvSpPr txBox="1"/>
          <p:nvPr/>
        </p:nvSpPr>
        <p:spPr>
          <a:xfrm>
            <a:off x="3373755" y="417195"/>
            <a:ext cx="5781675" cy="64516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marL="285750" indent="-285750">
              <a:lnSpc>
                <a:spcPct val="150000"/>
              </a:lnSpc>
              <a:buFont typeface="Arial" panose="020B0604020202020204" pitchFamily="34" charset="0"/>
              <a:buChar char="•"/>
            </a:pPr>
            <a:r>
              <a:rPr lang="zh-CN" altLang="en-US" sz="2400" b="1" dirty="0">
                <a:latin typeface="+mn-ea"/>
              </a:rPr>
              <a:t>具体要求见后续安排</a:t>
            </a:r>
          </a:p>
        </p:txBody>
      </p:sp>
      <p:grpSp>
        <p:nvGrpSpPr>
          <p:cNvPr id="6" name="组合 5"/>
          <p:cNvGrpSpPr/>
          <p:nvPr/>
        </p:nvGrpSpPr>
        <p:grpSpPr>
          <a:xfrm>
            <a:off x="1130300" y="4578350"/>
            <a:ext cx="9930765" cy="589915"/>
            <a:chOff x="733425" y="3128275"/>
            <a:chExt cx="6091555" cy="339770"/>
          </a:xfrm>
          <a:solidFill>
            <a:srgbClr val="733480"/>
          </a:solidFill>
        </p:grpSpPr>
        <p:sp>
          <p:nvSpPr>
            <p:cNvPr id="45" name="ï$ľïḍè"/>
            <p:cNvSpPr/>
            <p:nvPr/>
          </p:nvSpPr>
          <p:spPr>
            <a:xfrm>
              <a:off x="733425" y="3269245"/>
              <a:ext cx="6091555" cy="76200"/>
            </a:xfrm>
            <a:prstGeom prst="roundRect">
              <a:avLst>
                <a:gd name="adj" fmla="val 50000"/>
              </a:avLst>
            </a:prstGeom>
            <a:grpFill/>
            <a:ln w="25400" cap="flat" cmpd="sng">
              <a:solidFill>
                <a:srgbClr val="E0D3E3"/>
              </a:solidFill>
              <a:prstDash val="solid"/>
              <a:miter/>
              <a:headEnd type="none" w="med" len="med"/>
              <a:tailEnd type="none" w="med" len="me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53" name="iSľiḓê"/>
            <p:cNvSpPr/>
            <p:nvPr/>
          </p:nvSpPr>
          <p:spPr>
            <a:xfrm>
              <a:off x="5223744" y="3128275"/>
              <a:ext cx="339683" cy="339770"/>
            </a:xfrm>
            <a:prstGeom prst="ellipse">
              <a:avLst/>
            </a:prstGeom>
            <a:grpFill/>
            <a:ln w="25400" cap="flat" cmpd="sng">
              <a:solidFill>
                <a:srgbClr val="E0D3E3"/>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500" b="1" dirty="0">
                  <a:solidFill>
                    <a:schemeClr val="bg2"/>
                  </a:solidFill>
                  <a:latin typeface="Agency FB" panose="020B0503020202020204" pitchFamily="34" charset="0"/>
                </a:rPr>
                <a:t>3</a:t>
              </a:r>
            </a:p>
          </p:txBody>
        </p:sp>
        <p:sp>
          <p:nvSpPr>
            <p:cNvPr id="54" name="îṣḻíḋê"/>
            <p:cNvSpPr/>
            <p:nvPr/>
          </p:nvSpPr>
          <p:spPr>
            <a:xfrm>
              <a:off x="3580573" y="3128275"/>
              <a:ext cx="339683" cy="339770"/>
            </a:xfrm>
            <a:prstGeom prst="ellipse">
              <a:avLst/>
            </a:prstGeom>
            <a:grpFill/>
            <a:ln w="25400" cap="flat" cmpd="sng">
              <a:solidFill>
                <a:srgbClr val="E0D3E3"/>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500" b="1" dirty="0">
                  <a:solidFill>
                    <a:schemeClr val="bg2"/>
                  </a:solidFill>
                  <a:latin typeface="Agency FB" panose="020B0503020202020204" pitchFamily="34" charset="0"/>
                </a:rPr>
                <a:t>2</a:t>
              </a:r>
            </a:p>
          </p:txBody>
        </p:sp>
        <p:sp>
          <p:nvSpPr>
            <p:cNvPr id="55" name="î$ḻîḍé"/>
            <p:cNvSpPr/>
            <p:nvPr/>
          </p:nvSpPr>
          <p:spPr>
            <a:xfrm>
              <a:off x="1937402" y="3128275"/>
              <a:ext cx="339683" cy="339770"/>
            </a:xfrm>
            <a:prstGeom prst="ellipse">
              <a:avLst/>
            </a:prstGeom>
            <a:grpFill/>
            <a:ln w="25400" cap="flat" cmpd="sng">
              <a:solidFill>
                <a:srgbClr val="E0D3E3"/>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500" b="1">
                  <a:solidFill>
                    <a:schemeClr val="bg2"/>
                  </a:solidFill>
                  <a:latin typeface="Agency FB" panose="020B0503020202020204" pitchFamily="34" charset="0"/>
                </a:rPr>
                <a:t>1</a:t>
              </a:r>
            </a:p>
          </p:txBody>
        </p:sp>
      </p:grpSp>
      <p:grpSp>
        <p:nvGrpSpPr>
          <p:cNvPr id="52" name="íṣļïḓè"/>
          <p:cNvGrpSpPr/>
          <p:nvPr/>
        </p:nvGrpSpPr>
        <p:grpSpPr>
          <a:xfrm>
            <a:off x="8091170" y="2029460"/>
            <a:ext cx="1064260" cy="2308860"/>
            <a:chOff x="2134813" y="3271695"/>
            <a:chExt cx="568753" cy="1664748"/>
          </a:xfrm>
          <a:solidFill>
            <a:srgbClr val="733480"/>
          </a:solidFill>
        </p:grpSpPr>
        <p:sp>
          <p:nvSpPr>
            <p:cNvPr id="60" name="îs1îḋè"/>
            <p:cNvSpPr/>
            <p:nvPr/>
          </p:nvSpPr>
          <p:spPr bwMode="auto">
            <a:xfrm>
              <a:off x="2134813" y="3271695"/>
              <a:ext cx="568753" cy="543928"/>
            </a:xfrm>
            <a:custGeom>
              <a:avLst/>
              <a:gdLst>
                <a:gd name="T0" fmla="*/ 793 w 853"/>
                <a:gd name="T1" fmla="*/ 481 h 748"/>
                <a:gd name="T2" fmla="*/ 840 w 853"/>
                <a:gd name="T3" fmla="*/ 71 h 748"/>
                <a:gd name="T4" fmla="*/ 840 w 853"/>
                <a:gd name="T5" fmla="*/ 45 h 748"/>
                <a:gd name="T6" fmla="*/ 463 w 853"/>
                <a:gd name="T7" fmla="*/ 45 h 748"/>
                <a:gd name="T8" fmla="*/ 449 w 853"/>
                <a:gd name="T9" fmla="*/ 0 h 748"/>
                <a:gd name="T10" fmla="*/ 376 w 853"/>
                <a:gd name="T11" fmla="*/ 13 h 748"/>
                <a:gd name="T12" fmla="*/ 73 w 853"/>
                <a:gd name="T13" fmla="*/ 45 h 748"/>
                <a:gd name="T14" fmla="*/ 0 w 853"/>
                <a:gd name="T15" fmla="*/ 58 h 748"/>
                <a:gd name="T16" fmla="*/ 60 w 853"/>
                <a:gd name="T17" fmla="*/ 71 h 748"/>
                <a:gd name="T18" fmla="*/ 13 w 853"/>
                <a:gd name="T19" fmla="*/ 481 h 748"/>
                <a:gd name="T20" fmla="*/ 13 w 853"/>
                <a:gd name="T21" fmla="*/ 507 h 748"/>
                <a:gd name="T22" fmla="*/ 414 w 853"/>
                <a:gd name="T23" fmla="*/ 507 h 748"/>
                <a:gd name="T24" fmla="*/ 413 w 853"/>
                <a:gd name="T25" fmla="*/ 565 h 748"/>
                <a:gd name="T26" fmla="*/ 216 w 853"/>
                <a:gd name="T27" fmla="*/ 721 h 748"/>
                <a:gd name="T28" fmla="*/ 216 w 853"/>
                <a:gd name="T29" fmla="*/ 747 h 748"/>
                <a:gd name="T30" fmla="*/ 314 w 853"/>
                <a:gd name="T31" fmla="*/ 748 h 748"/>
                <a:gd name="T32" fmla="*/ 425 w 853"/>
                <a:gd name="T33" fmla="*/ 747 h 748"/>
                <a:gd name="T34" fmla="*/ 428 w 853"/>
                <a:gd name="T35" fmla="*/ 747 h 748"/>
                <a:gd name="T36" fmla="*/ 539 w 853"/>
                <a:gd name="T37" fmla="*/ 748 h 748"/>
                <a:gd name="T38" fmla="*/ 643 w 853"/>
                <a:gd name="T39" fmla="*/ 747 h 748"/>
                <a:gd name="T40" fmla="*/ 643 w 853"/>
                <a:gd name="T41" fmla="*/ 721 h 748"/>
                <a:gd name="T42" fmla="*/ 440 w 853"/>
                <a:gd name="T43" fmla="*/ 565 h 748"/>
                <a:gd name="T44" fmla="*/ 440 w 853"/>
                <a:gd name="T45" fmla="*/ 507 h 748"/>
                <a:gd name="T46" fmla="*/ 840 w 853"/>
                <a:gd name="T47" fmla="*/ 507 h 748"/>
                <a:gd name="T48" fmla="*/ 840 w 853"/>
                <a:gd name="T49" fmla="*/ 481 h 748"/>
                <a:gd name="T50" fmla="*/ 413 w 853"/>
                <a:gd name="T51" fmla="*/ 721 h 748"/>
                <a:gd name="T52" fmla="*/ 413 w 853"/>
                <a:gd name="T53" fmla="*/ 612 h 748"/>
                <a:gd name="T54" fmla="*/ 440 w 853"/>
                <a:gd name="T55" fmla="*/ 721 h 748"/>
                <a:gd name="T56" fmla="*/ 514 w 853"/>
                <a:gd name="T57" fmla="*/ 721 h 748"/>
                <a:gd name="T58" fmla="*/ 436 w 853"/>
                <a:gd name="T59" fmla="*/ 26 h 748"/>
                <a:gd name="T60" fmla="*/ 402 w 853"/>
                <a:gd name="T61" fmla="*/ 45 h 748"/>
                <a:gd name="T62" fmla="*/ 87 w 853"/>
                <a:gd name="T63" fmla="*/ 481 h 748"/>
                <a:gd name="T64" fmla="*/ 389 w 853"/>
                <a:gd name="T65" fmla="*/ 71 h 748"/>
                <a:gd name="T66" fmla="*/ 767 w 853"/>
                <a:gd name="T67" fmla="*/ 71 h 748"/>
                <a:gd name="T68" fmla="*/ 87 w 853"/>
                <a:gd name="T69" fmla="*/ 48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3" h="748">
                  <a:moveTo>
                    <a:pt x="840" y="481"/>
                  </a:moveTo>
                  <a:lnTo>
                    <a:pt x="793" y="481"/>
                  </a:lnTo>
                  <a:lnTo>
                    <a:pt x="793" y="71"/>
                  </a:lnTo>
                  <a:lnTo>
                    <a:pt x="840" y="71"/>
                  </a:lnTo>
                  <a:cubicBezTo>
                    <a:pt x="847" y="71"/>
                    <a:pt x="853" y="65"/>
                    <a:pt x="853" y="58"/>
                  </a:cubicBezTo>
                  <a:cubicBezTo>
                    <a:pt x="853" y="51"/>
                    <a:pt x="847" y="45"/>
                    <a:pt x="840" y="45"/>
                  </a:cubicBezTo>
                  <a:lnTo>
                    <a:pt x="780" y="45"/>
                  </a:lnTo>
                  <a:lnTo>
                    <a:pt x="463" y="45"/>
                  </a:lnTo>
                  <a:lnTo>
                    <a:pt x="463" y="13"/>
                  </a:lnTo>
                  <a:cubicBezTo>
                    <a:pt x="463" y="6"/>
                    <a:pt x="457" y="0"/>
                    <a:pt x="449" y="0"/>
                  </a:cubicBezTo>
                  <a:lnTo>
                    <a:pt x="389" y="0"/>
                  </a:lnTo>
                  <a:cubicBezTo>
                    <a:pt x="382" y="0"/>
                    <a:pt x="376" y="6"/>
                    <a:pt x="376" y="13"/>
                  </a:cubicBezTo>
                  <a:lnTo>
                    <a:pt x="376" y="45"/>
                  </a:lnTo>
                  <a:lnTo>
                    <a:pt x="73" y="45"/>
                  </a:lnTo>
                  <a:lnTo>
                    <a:pt x="13" y="45"/>
                  </a:lnTo>
                  <a:cubicBezTo>
                    <a:pt x="6" y="45"/>
                    <a:pt x="0" y="51"/>
                    <a:pt x="0" y="58"/>
                  </a:cubicBezTo>
                  <a:cubicBezTo>
                    <a:pt x="0" y="65"/>
                    <a:pt x="6" y="71"/>
                    <a:pt x="13" y="71"/>
                  </a:cubicBezTo>
                  <a:lnTo>
                    <a:pt x="60" y="71"/>
                  </a:lnTo>
                  <a:lnTo>
                    <a:pt x="60" y="481"/>
                  </a:lnTo>
                  <a:lnTo>
                    <a:pt x="13" y="481"/>
                  </a:lnTo>
                  <a:cubicBezTo>
                    <a:pt x="6" y="481"/>
                    <a:pt x="0" y="487"/>
                    <a:pt x="0" y="494"/>
                  </a:cubicBezTo>
                  <a:cubicBezTo>
                    <a:pt x="0" y="501"/>
                    <a:pt x="6" y="507"/>
                    <a:pt x="13" y="507"/>
                  </a:cubicBezTo>
                  <a:lnTo>
                    <a:pt x="73" y="507"/>
                  </a:lnTo>
                  <a:lnTo>
                    <a:pt x="414" y="507"/>
                  </a:lnTo>
                  <a:cubicBezTo>
                    <a:pt x="414" y="508"/>
                    <a:pt x="413" y="508"/>
                    <a:pt x="413" y="509"/>
                  </a:cubicBezTo>
                  <a:lnTo>
                    <a:pt x="413" y="565"/>
                  </a:lnTo>
                  <a:lnTo>
                    <a:pt x="307" y="721"/>
                  </a:lnTo>
                  <a:lnTo>
                    <a:pt x="216" y="721"/>
                  </a:lnTo>
                  <a:cubicBezTo>
                    <a:pt x="209" y="721"/>
                    <a:pt x="203" y="727"/>
                    <a:pt x="203" y="734"/>
                  </a:cubicBezTo>
                  <a:cubicBezTo>
                    <a:pt x="203" y="741"/>
                    <a:pt x="209" y="747"/>
                    <a:pt x="216" y="747"/>
                  </a:cubicBezTo>
                  <a:lnTo>
                    <a:pt x="312" y="747"/>
                  </a:lnTo>
                  <a:cubicBezTo>
                    <a:pt x="312" y="748"/>
                    <a:pt x="313" y="748"/>
                    <a:pt x="314" y="748"/>
                  </a:cubicBezTo>
                  <a:cubicBezTo>
                    <a:pt x="315" y="748"/>
                    <a:pt x="316" y="748"/>
                    <a:pt x="317" y="747"/>
                  </a:cubicBezTo>
                  <a:lnTo>
                    <a:pt x="425" y="747"/>
                  </a:lnTo>
                  <a:cubicBezTo>
                    <a:pt x="426" y="747"/>
                    <a:pt x="426" y="748"/>
                    <a:pt x="427" y="748"/>
                  </a:cubicBezTo>
                  <a:cubicBezTo>
                    <a:pt x="427" y="748"/>
                    <a:pt x="428" y="747"/>
                    <a:pt x="428" y="747"/>
                  </a:cubicBezTo>
                  <a:lnTo>
                    <a:pt x="537" y="747"/>
                  </a:lnTo>
                  <a:cubicBezTo>
                    <a:pt x="537" y="748"/>
                    <a:pt x="538" y="748"/>
                    <a:pt x="539" y="748"/>
                  </a:cubicBezTo>
                  <a:cubicBezTo>
                    <a:pt x="540" y="748"/>
                    <a:pt x="541" y="748"/>
                    <a:pt x="542" y="747"/>
                  </a:cubicBezTo>
                  <a:lnTo>
                    <a:pt x="643" y="747"/>
                  </a:lnTo>
                  <a:cubicBezTo>
                    <a:pt x="650" y="747"/>
                    <a:pt x="656" y="741"/>
                    <a:pt x="656" y="734"/>
                  </a:cubicBezTo>
                  <a:cubicBezTo>
                    <a:pt x="656" y="727"/>
                    <a:pt x="650" y="721"/>
                    <a:pt x="643" y="721"/>
                  </a:cubicBezTo>
                  <a:lnTo>
                    <a:pt x="546" y="721"/>
                  </a:lnTo>
                  <a:lnTo>
                    <a:pt x="440" y="565"/>
                  </a:lnTo>
                  <a:lnTo>
                    <a:pt x="440" y="509"/>
                  </a:lnTo>
                  <a:cubicBezTo>
                    <a:pt x="440" y="508"/>
                    <a:pt x="440" y="508"/>
                    <a:pt x="440" y="507"/>
                  </a:cubicBezTo>
                  <a:lnTo>
                    <a:pt x="780" y="507"/>
                  </a:lnTo>
                  <a:lnTo>
                    <a:pt x="840" y="507"/>
                  </a:lnTo>
                  <a:cubicBezTo>
                    <a:pt x="847" y="507"/>
                    <a:pt x="853" y="501"/>
                    <a:pt x="853" y="494"/>
                  </a:cubicBezTo>
                  <a:cubicBezTo>
                    <a:pt x="853" y="487"/>
                    <a:pt x="847" y="481"/>
                    <a:pt x="840" y="481"/>
                  </a:cubicBezTo>
                  <a:close/>
                  <a:moveTo>
                    <a:pt x="413" y="612"/>
                  </a:moveTo>
                  <a:lnTo>
                    <a:pt x="413" y="721"/>
                  </a:lnTo>
                  <a:lnTo>
                    <a:pt x="339" y="721"/>
                  </a:lnTo>
                  <a:lnTo>
                    <a:pt x="413" y="612"/>
                  </a:lnTo>
                  <a:close/>
                  <a:moveTo>
                    <a:pt x="514" y="721"/>
                  </a:moveTo>
                  <a:lnTo>
                    <a:pt x="440" y="721"/>
                  </a:lnTo>
                  <a:lnTo>
                    <a:pt x="440" y="612"/>
                  </a:lnTo>
                  <a:lnTo>
                    <a:pt x="514" y="721"/>
                  </a:lnTo>
                  <a:close/>
                  <a:moveTo>
                    <a:pt x="402" y="26"/>
                  </a:moveTo>
                  <a:lnTo>
                    <a:pt x="436" y="26"/>
                  </a:lnTo>
                  <a:lnTo>
                    <a:pt x="436" y="45"/>
                  </a:lnTo>
                  <a:lnTo>
                    <a:pt x="402" y="45"/>
                  </a:lnTo>
                  <a:lnTo>
                    <a:pt x="402" y="26"/>
                  </a:lnTo>
                  <a:close/>
                  <a:moveTo>
                    <a:pt x="87" y="481"/>
                  </a:moveTo>
                  <a:lnTo>
                    <a:pt x="87" y="71"/>
                  </a:lnTo>
                  <a:lnTo>
                    <a:pt x="389" y="71"/>
                  </a:lnTo>
                  <a:lnTo>
                    <a:pt x="449" y="71"/>
                  </a:lnTo>
                  <a:lnTo>
                    <a:pt x="767" y="71"/>
                  </a:lnTo>
                  <a:lnTo>
                    <a:pt x="767" y="481"/>
                  </a:lnTo>
                  <a:lnTo>
                    <a:pt x="87" y="48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solidFill>
                  <a:schemeClr val="accent2"/>
                </a:solidFill>
                <a:latin typeface="Agency FB" panose="020B0503020202020204" pitchFamily="34" charset="0"/>
              </a:endParaRPr>
            </a:p>
          </p:txBody>
        </p:sp>
        <p:sp>
          <p:nvSpPr>
            <p:cNvPr id="58" name="íṣ1iḓe"/>
            <p:cNvSpPr/>
            <p:nvPr/>
          </p:nvSpPr>
          <p:spPr>
            <a:xfrm rot="10800000">
              <a:off x="2291666" y="4648411"/>
              <a:ext cx="334117"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solidFill>
                  <a:schemeClr val="accent2"/>
                </a:solidFill>
                <a:latin typeface="Agency FB" panose="020B0503020202020204" pitchFamily="34" charset="0"/>
              </a:endParaRPr>
            </a:p>
          </p:txBody>
        </p:sp>
      </p:grpSp>
      <p:sp>
        <p:nvSpPr>
          <p:cNvPr id="76" name="文本框 54"/>
          <p:cNvSpPr txBox="1"/>
          <p:nvPr/>
        </p:nvSpPr>
        <p:spPr>
          <a:xfrm>
            <a:off x="7952740" y="3076575"/>
            <a:ext cx="1571625" cy="437515"/>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项目演示</a:t>
            </a:r>
          </a:p>
        </p:txBody>
      </p:sp>
      <p:sp>
        <p:nvSpPr>
          <p:cNvPr id="64" name="íṧ1íḓe"/>
          <p:cNvSpPr/>
          <p:nvPr/>
        </p:nvSpPr>
        <p:spPr bwMode="auto">
          <a:xfrm>
            <a:off x="5652770" y="1848485"/>
            <a:ext cx="902335" cy="929640"/>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rgbClr val="733480"/>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solidFill>
                <a:schemeClr val="accent2"/>
              </a:solidFill>
              <a:latin typeface="Agency FB" panose="020B0503020202020204" pitchFamily="34" charset="0"/>
            </a:endParaRPr>
          </a:p>
        </p:txBody>
      </p:sp>
      <p:sp>
        <p:nvSpPr>
          <p:cNvPr id="7" name="íṣ1iḓe"/>
          <p:cNvSpPr/>
          <p:nvPr/>
        </p:nvSpPr>
        <p:spPr>
          <a:xfrm rot="10800000">
            <a:off x="5736726" y="3938845"/>
            <a:ext cx="625205" cy="399475"/>
          </a:xfrm>
          <a:prstGeom prst="triangle">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solidFill>
                <a:schemeClr val="accent2"/>
              </a:solidFill>
              <a:latin typeface="Agency FB" panose="020B0503020202020204" pitchFamily="34" charset="0"/>
            </a:endParaRPr>
          </a:p>
        </p:txBody>
      </p:sp>
      <p:sp>
        <p:nvSpPr>
          <p:cNvPr id="11" name="文本框 54"/>
          <p:cNvSpPr txBox="1"/>
          <p:nvPr/>
        </p:nvSpPr>
        <p:spPr>
          <a:xfrm>
            <a:off x="5271770" y="2891790"/>
            <a:ext cx="1571625" cy="807085"/>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单元测试结果</a:t>
            </a:r>
          </a:p>
        </p:txBody>
      </p:sp>
      <p:sp>
        <p:nvSpPr>
          <p:cNvPr id="12" name="íṣ1iḓe"/>
          <p:cNvSpPr/>
          <p:nvPr/>
        </p:nvSpPr>
        <p:spPr>
          <a:xfrm rot="10800000">
            <a:off x="3046866" y="3938845"/>
            <a:ext cx="625205" cy="399475"/>
          </a:xfrm>
          <a:prstGeom prst="triangle">
            <a:avLst/>
          </a:pr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solidFill>
                <a:schemeClr val="accent2"/>
              </a:solidFill>
              <a:latin typeface="Agency FB" panose="020B0503020202020204" pitchFamily="34" charset="0"/>
            </a:endParaRPr>
          </a:p>
        </p:txBody>
      </p:sp>
      <p:sp>
        <p:nvSpPr>
          <p:cNvPr id="13" name="文本框 54"/>
          <p:cNvSpPr txBox="1"/>
          <p:nvPr/>
        </p:nvSpPr>
        <p:spPr>
          <a:xfrm>
            <a:off x="2590165" y="3124835"/>
            <a:ext cx="1571625" cy="437515"/>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技术讲解</a:t>
            </a:r>
          </a:p>
        </p:txBody>
      </p:sp>
      <p:sp>
        <p:nvSpPr>
          <p:cNvPr id="81" name="椭圆 47"/>
          <p:cNvSpPr/>
          <p:nvPr/>
        </p:nvSpPr>
        <p:spPr>
          <a:xfrm>
            <a:off x="2948940" y="2077720"/>
            <a:ext cx="852170" cy="800100"/>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rgbClr val="73348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hqprint"/>
          <a:srcRect/>
          <a:stretch>
            <a:fillRect/>
          </a:stretch>
        </p:blipFill>
        <p:spPr>
          <a:xfrm>
            <a:off x="3785707" y="-1085849"/>
            <a:ext cx="8406293" cy="5014452"/>
          </a:xfrm>
          <a:prstGeom prst="rect">
            <a:avLst/>
          </a:prstGeom>
        </p:spPr>
      </p:pic>
      <p:sp>
        <p:nvSpPr>
          <p:cNvPr id="17" name="TextBox 7"/>
          <p:cNvSpPr txBox="1"/>
          <p:nvPr/>
        </p:nvSpPr>
        <p:spPr>
          <a:xfrm>
            <a:off x="989965" y="2577465"/>
            <a:ext cx="9952355" cy="2202180"/>
          </a:xfrm>
          <a:prstGeom prst="rect">
            <a:avLst/>
          </a:prstGeom>
          <a:noFill/>
        </p:spPr>
        <p:txBody>
          <a:bodyPr wrap="square">
            <a:spAutoFit/>
          </a:bodyPr>
          <a:lstStyle/>
          <a:p>
            <a:pPr algn="ctr" eaLnBrk="1" fontAlgn="auto" hangingPunct="1">
              <a:lnSpc>
                <a:spcPct val="120000"/>
              </a:lnSpc>
              <a:spcBef>
                <a:spcPts val="1200"/>
              </a:spcBef>
              <a:spcAft>
                <a:spcPts val="0"/>
              </a:spcAft>
              <a:defRPr/>
            </a:pPr>
            <a:r>
              <a:rPr sz="6600" b="1" dirty="0">
                <a:solidFill>
                  <a:srgbClr val="733480">
                    <a:alpha val="79000"/>
                  </a:srgbClr>
                </a:solidFill>
                <a:effectLst>
                  <a:outerShdw blurRad="63500" sx="102000" sy="102000" algn="ctr" rotWithShape="0">
                    <a:prstClr val="black">
                      <a:alpha val="40000"/>
                    </a:prstClr>
                  </a:outerShdw>
                </a:effectLst>
                <a:latin typeface="+mj-ea"/>
                <a:ea typeface="+mj-ea"/>
                <a:cs typeface="+mj-ea"/>
              </a:rPr>
              <a:t>Web前端技术实训</a:t>
            </a:r>
          </a:p>
          <a:p>
            <a:pPr algn="ctr" eaLnBrk="1" fontAlgn="auto" hangingPunct="1">
              <a:lnSpc>
                <a:spcPct val="120000"/>
              </a:lnSpc>
              <a:spcBef>
                <a:spcPts val="1200"/>
              </a:spcBef>
              <a:spcAft>
                <a:spcPts val="0"/>
              </a:spcAft>
              <a:defRPr/>
            </a:pPr>
            <a:r>
              <a:rPr lang="en-US" altLang="zh-CN" sz="4000" dirty="0">
                <a:solidFill>
                  <a:schemeClr val="tx1">
                    <a:lumMod val="65000"/>
                    <a:lumOff val="35000"/>
                    <a:alpha val="79000"/>
                  </a:schemeClr>
                </a:solidFill>
                <a:effectLst>
                  <a:outerShdw blurRad="63500" sx="102000" sy="102000" algn="ctr" rotWithShape="0">
                    <a:prstClr val="black">
                      <a:alpha val="40000"/>
                    </a:prstClr>
                  </a:outerShdw>
                </a:effectLst>
                <a:latin typeface="+mj-ea"/>
                <a:ea typeface="+mj-ea"/>
                <a:cs typeface="+mj-ea"/>
              </a:rPr>
              <a:t>2021-2022-</a:t>
            </a:r>
            <a:r>
              <a:rPr lang="zh-CN" altLang="en-US" sz="4000" dirty="0">
                <a:solidFill>
                  <a:schemeClr val="tx1">
                    <a:lumMod val="65000"/>
                    <a:lumOff val="35000"/>
                    <a:alpha val="79000"/>
                  </a:schemeClr>
                </a:solidFill>
                <a:effectLst>
                  <a:outerShdw blurRad="63500" sx="102000" sy="102000" algn="ctr" rotWithShape="0">
                    <a:prstClr val="black">
                      <a:alpha val="40000"/>
                    </a:prstClr>
                  </a:outerShdw>
                </a:effectLst>
                <a:latin typeface="+mj-ea"/>
                <a:ea typeface="+mj-ea"/>
                <a:cs typeface="+mj-ea"/>
              </a:rPr>
              <a:t>夏</a:t>
            </a:r>
          </a:p>
        </p:txBody>
      </p:sp>
      <p:cxnSp>
        <p:nvCxnSpPr>
          <p:cNvPr id="18" name="直接连接符 4"/>
          <p:cNvCxnSpPr/>
          <p:nvPr/>
        </p:nvCxnSpPr>
        <p:spPr>
          <a:xfrm>
            <a:off x="1399540" y="3875405"/>
            <a:ext cx="9392285" cy="34925"/>
          </a:xfrm>
          <a:prstGeom prst="line">
            <a:avLst/>
          </a:prstGeom>
        </p:spPr>
        <p:style>
          <a:lnRef idx="3">
            <a:schemeClr val="accent6"/>
          </a:lnRef>
          <a:fillRef idx="0">
            <a:schemeClr val="accent6"/>
          </a:fillRef>
          <a:effectRef idx="2">
            <a:schemeClr val="accent6"/>
          </a:effectRef>
          <a:fontRef idx="minor">
            <a:schemeClr val="tx1"/>
          </a:fontRef>
        </p:style>
      </p:cxnSp>
      <p:grpSp>
        <p:nvGrpSpPr>
          <p:cNvPr id="7" name="组 1"/>
          <p:cNvGrpSpPr/>
          <p:nvPr/>
        </p:nvGrpSpPr>
        <p:grpSpPr>
          <a:xfrm>
            <a:off x="4082415" y="5149215"/>
            <a:ext cx="4026535" cy="1266825"/>
            <a:chOff x="94132" y="126705"/>
            <a:chExt cx="2880180" cy="906145"/>
          </a:xfrm>
        </p:grpSpPr>
        <p:pic>
          <p:nvPicPr>
            <p:cNvPr id="8" name="图片 7"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9" name="图片 8"/>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24347" y="122981"/>
            <a:ext cx="9417963" cy="830997"/>
          </a:xfrm>
          <a:prstGeom prst="rect">
            <a:avLst/>
          </a:prstGeom>
          <a:noFill/>
        </p:spPr>
        <p:txBody>
          <a:bodyPr wrap="none" rtlCol="0">
            <a:spAutoFit/>
            <a:scene3d>
              <a:camera prst="orthographicFront"/>
              <a:lightRig rig="threePt" dir="t"/>
            </a:scene3d>
            <a:sp3d contourW="12700"/>
          </a:bodyPr>
          <a:lstStyle/>
          <a:p>
            <a:pPr algn="ctr"/>
            <a:r>
              <a:rPr lang="zh-CN" altLang="en-US" sz="4800" b="1" dirty="0">
                <a:solidFill>
                  <a:srgbClr val="733480"/>
                </a:solidFill>
                <a:latin typeface="+mn-ea"/>
                <a:cs typeface="经典综艺体简" panose="02010609000101010101" pitchFamily="49" charset="-122"/>
              </a:rPr>
              <a:t>前端的颜值与体验会决定软件成败</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4</a:t>
            </a:fld>
            <a:endParaRPr lang="zh-CN" altLang="en-US">
              <a:solidFill>
                <a:srgbClr val="733480"/>
              </a:solidFill>
            </a:endParaRPr>
          </a:p>
        </p:txBody>
      </p:sp>
      <p:pic>
        <p:nvPicPr>
          <p:cNvPr id="17" name="Picture 21">
            <a:extLst>
              <a:ext uri="{FF2B5EF4-FFF2-40B4-BE49-F238E27FC236}">
                <a16:creationId xmlns:a16="http://schemas.microsoft.com/office/drawing/2014/main" id="{771E2507-6392-9B35-66B5-ED65F42E5D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6157" y="1230612"/>
            <a:ext cx="4997878" cy="4997878"/>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a:extLst>
              <a:ext uri="{FF2B5EF4-FFF2-40B4-BE49-F238E27FC236}">
                <a16:creationId xmlns:a16="http://schemas.microsoft.com/office/drawing/2014/main" id="{D63F7954-2D44-251F-CB49-36054B10D4E4}"/>
              </a:ext>
            </a:extLst>
          </p:cNvPr>
          <p:cNvSpPr txBox="1"/>
          <p:nvPr/>
        </p:nvSpPr>
        <p:spPr>
          <a:xfrm>
            <a:off x="7798094" y="1860586"/>
            <a:ext cx="1944216" cy="461665"/>
          </a:xfrm>
          <a:prstGeom prst="rect">
            <a:avLst/>
          </a:prstGeom>
          <a:noFill/>
        </p:spPr>
        <p:txBody>
          <a:bodyPr wrap="square" rtlCol="0">
            <a:spAutoFit/>
          </a:bodyPr>
          <a:lstStyle/>
          <a:p>
            <a:pPr algn="ctr"/>
            <a:r>
              <a:rPr kumimoji="1" lang="zh-CN" altLang="en-US" sz="2400" dirty="0">
                <a:solidFill>
                  <a:srgbClr val="0432FF"/>
                </a:solidFill>
                <a:latin typeface="Microsoft YaHei" panose="020B0503020204020204" pitchFamily="34" charset="-122"/>
                <a:ea typeface="Microsoft YaHei" panose="020B0503020204020204" pitchFamily="34" charset="-122"/>
              </a:rPr>
              <a:t>用户是上帝</a:t>
            </a:r>
          </a:p>
        </p:txBody>
      </p:sp>
      <p:sp>
        <p:nvSpPr>
          <p:cNvPr id="19" name="文本框 18">
            <a:extLst>
              <a:ext uri="{FF2B5EF4-FFF2-40B4-BE49-F238E27FC236}">
                <a16:creationId xmlns:a16="http://schemas.microsoft.com/office/drawing/2014/main" id="{D3A275EB-DB68-6BE0-E3B0-DE706A35F41C}"/>
              </a:ext>
            </a:extLst>
          </p:cNvPr>
          <p:cNvSpPr txBox="1"/>
          <p:nvPr/>
        </p:nvSpPr>
        <p:spPr>
          <a:xfrm>
            <a:off x="7798094" y="2687436"/>
            <a:ext cx="1944216" cy="461665"/>
          </a:xfrm>
          <a:prstGeom prst="rect">
            <a:avLst/>
          </a:prstGeom>
          <a:noFill/>
        </p:spPr>
        <p:txBody>
          <a:bodyPr wrap="square" rtlCol="0">
            <a:spAutoFit/>
          </a:bodyPr>
          <a:lstStyle/>
          <a:p>
            <a:pPr algn="ctr"/>
            <a:r>
              <a:rPr kumimoji="1" lang="zh-CN" altLang="en-US" sz="2400" dirty="0">
                <a:solidFill>
                  <a:srgbClr val="00B050"/>
                </a:solidFill>
                <a:latin typeface="Microsoft YaHei" panose="020B0503020204020204" pitchFamily="34" charset="-122"/>
                <a:ea typeface="Microsoft YaHei" panose="020B0503020204020204" pitchFamily="34" charset="-122"/>
              </a:rPr>
              <a:t>前端是关键</a:t>
            </a:r>
          </a:p>
        </p:txBody>
      </p:sp>
      <p:sp>
        <p:nvSpPr>
          <p:cNvPr id="20" name="矩形 19">
            <a:extLst>
              <a:ext uri="{FF2B5EF4-FFF2-40B4-BE49-F238E27FC236}">
                <a16:creationId xmlns:a16="http://schemas.microsoft.com/office/drawing/2014/main" id="{C230E96A-E145-7BFC-F5C1-B8E6BBB0419C}"/>
              </a:ext>
            </a:extLst>
          </p:cNvPr>
          <p:cNvSpPr/>
          <p:nvPr/>
        </p:nvSpPr>
        <p:spPr>
          <a:xfrm>
            <a:off x="6511360" y="4055709"/>
            <a:ext cx="4550349" cy="1806264"/>
          </a:xfrm>
          <a:prstGeom prst="rect">
            <a:avLst/>
          </a:prstGeom>
        </p:spPr>
        <p:txBody>
          <a:bodyPr wrap="square">
            <a:spAutoFit/>
          </a:bodyPr>
          <a:lstStyle/>
          <a:p>
            <a:pPr algn="just">
              <a:lnSpc>
                <a:spcPct val="120000"/>
              </a:lnSpc>
            </a:pPr>
            <a:r>
              <a:rPr lang="zh-CN" altLang="en-US" sz="2400" i="0" dirty="0">
                <a:solidFill>
                  <a:srgbClr val="1A1A1A"/>
                </a:solidFill>
                <a:effectLst/>
                <a:latin typeface="KaiTi" panose="02010609060101010101" pitchFamily="49" charset="-122"/>
                <a:ea typeface="KaiTi" panose="02010609060101010101" pitchFamily="49" charset="-122"/>
              </a:rPr>
              <a:t>前端追求的一些东西与软件工程的核心背道而驰，与极致抽象精神背道而驰，因为人类追求的是个性，不是共性，因为</a:t>
            </a:r>
            <a:r>
              <a:rPr lang="zh-CN" altLang="en-US" sz="2400" b="1" i="0" dirty="0">
                <a:solidFill>
                  <a:srgbClr val="FF0000"/>
                </a:solidFill>
                <a:effectLst/>
                <a:latin typeface="KaiTi" panose="02010609060101010101" pitchFamily="49" charset="-122"/>
                <a:ea typeface="KaiTi" panose="02010609060101010101" pitchFamily="49" charset="-122"/>
              </a:rPr>
              <a:t>人心多变</a:t>
            </a:r>
            <a:r>
              <a:rPr lang="zh-CN" altLang="en-US" sz="2400" i="0" dirty="0">
                <a:solidFill>
                  <a:srgbClr val="1A1A1A"/>
                </a:solidFill>
                <a:effectLst/>
                <a:latin typeface="KaiTi" panose="02010609060101010101" pitchFamily="49" charset="-122"/>
                <a:ea typeface="KaiTi" panose="02010609060101010101" pitchFamily="49" charset="-122"/>
              </a:rPr>
              <a:t>。</a:t>
            </a:r>
            <a:endParaRPr lang="zh-CN" altLang="en-US" sz="2400" dirty="0">
              <a:latin typeface="KaiTi" panose="02010609060101010101" pitchFamily="49" charset="-122"/>
              <a:ea typeface="KaiTi" panose="02010609060101010101" pitchFamily="49" charset="-122"/>
            </a:endParaRPr>
          </a:p>
        </p:txBody>
      </p:sp>
    </p:spTree>
    <p:custDataLst>
      <p:tags r:id="rId1"/>
    </p:custDataLst>
    <p:extLst>
      <p:ext uri="{BB962C8B-B14F-4D97-AF65-F5344CB8AC3E}">
        <p14:creationId xmlns:p14="http://schemas.microsoft.com/office/powerpoint/2010/main" val="1110063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24347" y="122981"/>
            <a:ext cx="9417963" cy="830997"/>
          </a:xfrm>
          <a:prstGeom prst="rect">
            <a:avLst/>
          </a:prstGeom>
          <a:noFill/>
        </p:spPr>
        <p:txBody>
          <a:bodyPr wrap="none" rtlCol="0">
            <a:spAutoFit/>
            <a:scene3d>
              <a:camera prst="orthographicFront"/>
              <a:lightRig rig="threePt" dir="t"/>
            </a:scene3d>
            <a:sp3d contourW="12700"/>
          </a:bodyPr>
          <a:lstStyle/>
          <a:p>
            <a:pPr algn="ctr"/>
            <a:r>
              <a:rPr lang="zh-CN" altLang="en-US" sz="4800" b="1" dirty="0">
                <a:solidFill>
                  <a:srgbClr val="733480"/>
                </a:solidFill>
                <a:latin typeface="+mn-ea"/>
                <a:cs typeface="经典综艺体简" panose="02010609000101010101" pitchFamily="49" charset="-122"/>
              </a:rPr>
              <a:t>前端寻求真理的路依然看不到尽头</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5</a:t>
            </a:fld>
            <a:endParaRPr lang="zh-CN" altLang="en-US">
              <a:solidFill>
                <a:srgbClr val="733480"/>
              </a:solidFill>
            </a:endParaRPr>
          </a:p>
        </p:txBody>
      </p:sp>
      <p:pic>
        <p:nvPicPr>
          <p:cNvPr id="13" name="Picture 20">
            <a:extLst>
              <a:ext uri="{FF2B5EF4-FFF2-40B4-BE49-F238E27FC236}">
                <a16:creationId xmlns:a16="http://schemas.microsoft.com/office/drawing/2014/main" id="{887DD495-2C4F-2F07-9864-9473B93C34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9934" y="1623436"/>
            <a:ext cx="6210436" cy="4140291"/>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E0BDFF12-C0FE-839B-33BA-4CFD94154A73}"/>
              </a:ext>
            </a:extLst>
          </p:cNvPr>
          <p:cNvSpPr/>
          <p:nvPr/>
        </p:nvSpPr>
        <p:spPr>
          <a:xfrm>
            <a:off x="7341581" y="2028702"/>
            <a:ext cx="4314479" cy="3329758"/>
          </a:xfrm>
          <a:prstGeom prst="rect">
            <a:avLst/>
          </a:prstGeom>
        </p:spPr>
        <p:txBody>
          <a:bodyPr wrap="square">
            <a:spAutoFit/>
          </a:bodyPr>
          <a:lstStyle/>
          <a:p>
            <a:pPr algn="just">
              <a:lnSpc>
                <a:spcPct val="150000"/>
              </a:lnSpc>
            </a:pPr>
            <a:r>
              <a:rPr lang="zh-CN" altLang="en-US" sz="2400" dirty="0">
                <a:solidFill>
                  <a:srgbClr val="1A1A1A"/>
                </a:solidFill>
                <a:latin typeface="KaiTi" panose="02010609060101010101" pitchFamily="49" charset="-122"/>
                <a:ea typeface="KaiTi" panose="02010609060101010101" pitchFamily="49" charset="-122"/>
              </a:rPr>
              <a:t>前端掌握的方法论，不管内容怎样，前端掌握的工具，不管形式是什么，最终解决的问题直击人心——</a:t>
            </a:r>
            <a:r>
              <a:rPr lang="zh-CN" altLang="en-US" sz="2400" b="1" dirty="0">
                <a:solidFill>
                  <a:srgbClr val="0432FF"/>
                </a:solidFill>
                <a:latin typeface="KaiTi" panose="02010609060101010101" pitchFamily="49" charset="-122"/>
                <a:ea typeface="KaiTi" panose="02010609060101010101" pitchFamily="49" charset="-122"/>
              </a:rPr>
              <a:t>帮助人类感受美，从而获得愉悦的心情，快速完成工作。</a:t>
            </a:r>
          </a:p>
        </p:txBody>
      </p:sp>
    </p:spTree>
    <p:custDataLst>
      <p:tags r:id="rId1"/>
    </p:custDataLst>
    <p:extLst>
      <p:ext uri="{BB962C8B-B14F-4D97-AF65-F5344CB8AC3E}">
        <p14:creationId xmlns:p14="http://schemas.microsoft.com/office/powerpoint/2010/main" val="2600795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24347" y="122981"/>
            <a:ext cx="9417963" cy="830997"/>
          </a:xfrm>
          <a:prstGeom prst="rect">
            <a:avLst/>
          </a:prstGeom>
          <a:noFill/>
        </p:spPr>
        <p:txBody>
          <a:bodyPr wrap="none" rtlCol="0">
            <a:spAutoFit/>
            <a:scene3d>
              <a:camera prst="orthographicFront"/>
              <a:lightRig rig="threePt" dir="t"/>
            </a:scene3d>
            <a:sp3d contourW="12700"/>
          </a:bodyPr>
          <a:lstStyle/>
          <a:p>
            <a:pPr algn="ctr"/>
            <a:r>
              <a:rPr lang="zh-CN" altLang="en-US" sz="4800" b="1" dirty="0">
                <a:solidFill>
                  <a:srgbClr val="733480"/>
                </a:solidFill>
                <a:latin typeface="+mn-ea"/>
                <a:cs typeface="经典综艺体简" panose="02010609000101010101" pitchFamily="49" charset="-122"/>
              </a:rPr>
              <a:t>充满矛盾、争议和魅力的前端开发</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6</a:t>
            </a:fld>
            <a:endParaRPr lang="zh-CN" altLang="en-US">
              <a:solidFill>
                <a:srgbClr val="733480"/>
              </a:solidFill>
            </a:endParaRPr>
          </a:p>
        </p:txBody>
      </p:sp>
      <p:grpSp>
        <p:nvGrpSpPr>
          <p:cNvPr id="2" name="组合 1">
            <a:extLst>
              <a:ext uri="{FF2B5EF4-FFF2-40B4-BE49-F238E27FC236}">
                <a16:creationId xmlns:a16="http://schemas.microsoft.com/office/drawing/2014/main" id="{846A52E1-FE23-3DDF-710F-D22F73516EE9}"/>
              </a:ext>
            </a:extLst>
          </p:cNvPr>
          <p:cNvGrpSpPr/>
          <p:nvPr/>
        </p:nvGrpSpPr>
        <p:grpSpPr>
          <a:xfrm>
            <a:off x="1970089" y="1066538"/>
            <a:ext cx="8251822" cy="5256584"/>
            <a:chOff x="1970089" y="1120321"/>
            <a:chExt cx="8251822" cy="5256584"/>
          </a:xfrm>
        </p:grpSpPr>
        <p:pic>
          <p:nvPicPr>
            <p:cNvPr id="11" name="Picture 43">
              <a:extLst>
                <a:ext uri="{FF2B5EF4-FFF2-40B4-BE49-F238E27FC236}">
                  <a16:creationId xmlns:a16="http://schemas.microsoft.com/office/drawing/2014/main" id="{97DEAB33-1BCF-285D-5733-98D06C06207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069" t="5779" r="6688" b="17340"/>
            <a:stretch/>
          </p:blipFill>
          <p:spPr bwMode="auto">
            <a:xfrm>
              <a:off x="1970089" y="1120321"/>
              <a:ext cx="8251822" cy="5256584"/>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a:extLst>
                <a:ext uri="{FF2B5EF4-FFF2-40B4-BE49-F238E27FC236}">
                  <a16:creationId xmlns:a16="http://schemas.microsoft.com/office/drawing/2014/main" id="{3DDE7957-6452-9B12-19B5-BC56009E017C}"/>
                </a:ext>
              </a:extLst>
            </p:cNvPr>
            <p:cNvPicPr>
              <a:picLocks noChangeAspect="1"/>
            </p:cNvPicPr>
            <p:nvPr/>
          </p:nvPicPr>
          <p:blipFill>
            <a:blip r:embed="rId7"/>
            <a:stretch>
              <a:fillRect/>
            </a:stretch>
          </p:blipFill>
          <p:spPr>
            <a:xfrm>
              <a:off x="8185843" y="1121467"/>
              <a:ext cx="2036068" cy="572992"/>
            </a:xfrm>
            <a:prstGeom prst="rect">
              <a:avLst/>
            </a:prstGeom>
          </p:spPr>
        </p:pic>
        <p:sp>
          <p:nvSpPr>
            <p:cNvPr id="15" name="矩形 14">
              <a:extLst>
                <a:ext uri="{FF2B5EF4-FFF2-40B4-BE49-F238E27FC236}">
                  <a16:creationId xmlns:a16="http://schemas.microsoft.com/office/drawing/2014/main" id="{BAEE2734-BA29-5DF0-B1D8-4DD78113C90F}"/>
                </a:ext>
              </a:extLst>
            </p:cNvPr>
            <p:cNvSpPr/>
            <p:nvPr/>
          </p:nvSpPr>
          <p:spPr>
            <a:xfrm>
              <a:off x="8213862" y="1705348"/>
              <a:ext cx="1980029" cy="400110"/>
            </a:xfrm>
            <a:prstGeom prst="rect">
              <a:avLst/>
            </a:prstGeom>
          </p:spPr>
          <p:txBody>
            <a:bodyPr wrap="none">
              <a:spAutoFit/>
            </a:bodyPr>
            <a:lstStyle/>
            <a:p>
              <a:r>
                <a:rPr lang="zh-CN" altLang="en-US" sz="2000" b="0" i="0" dirty="0">
                  <a:solidFill>
                    <a:schemeClr val="bg1"/>
                  </a:solidFill>
                  <a:effectLst/>
                  <a:latin typeface="KaiTi" panose="02010609060101010101" pitchFamily="49" charset="-122"/>
                  <a:ea typeface="KaiTi" panose="02010609060101010101" pitchFamily="49" charset="-122"/>
                </a:rPr>
                <a:t>查尔斯</a:t>
              </a:r>
              <a:r>
                <a:rPr lang="en-US" altLang="zh-CN" sz="2000" b="0" i="0" dirty="0">
                  <a:solidFill>
                    <a:schemeClr val="bg1"/>
                  </a:solidFill>
                  <a:effectLst/>
                  <a:latin typeface="KaiTi" panose="02010609060101010101" pitchFamily="49" charset="-122"/>
                  <a:ea typeface="KaiTi" panose="02010609060101010101" pitchFamily="49" charset="-122"/>
                </a:rPr>
                <a:t>·</a:t>
              </a:r>
              <a:r>
                <a:rPr lang="zh-CN" altLang="en-US" sz="2000" b="0" i="0" dirty="0">
                  <a:solidFill>
                    <a:schemeClr val="bg1"/>
                  </a:solidFill>
                  <a:effectLst/>
                  <a:latin typeface="KaiTi" panose="02010609060101010101" pitchFamily="49" charset="-122"/>
                  <a:ea typeface="KaiTi" panose="02010609060101010101" pitchFamily="49" charset="-122"/>
                </a:rPr>
                <a:t>狄更斯</a:t>
              </a:r>
              <a:endParaRPr lang="zh-CN" altLang="en-US" sz="2000" dirty="0">
                <a:solidFill>
                  <a:schemeClr val="bg1"/>
                </a:solidFill>
                <a:latin typeface="KaiTi" panose="02010609060101010101" pitchFamily="49" charset="-122"/>
                <a:ea typeface="KaiTi" panose="02010609060101010101" pitchFamily="49" charset="-122"/>
              </a:endParaRPr>
            </a:p>
          </p:txBody>
        </p:sp>
      </p:grpSp>
    </p:spTree>
    <p:custDataLst>
      <p:tags r:id="rId1"/>
    </p:custDataLst>
    <p:extLst>
      <p:ext uri="{BB962C8B-B14F-4D97-AF65-F5344CB8AC3E}">
        <p14:creationId xmlns:p14="http://schemas.microsoft.com/office/powerpoint/2010/main" val="1789200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449189" y="122981"/>
            <a:ext cx="9168279" cy="830997"/>
          </a:xfrm>
          <a:prstGeom prst="rect">
            <a:avLst/>
          </a:prstGeom>
          <a:noFill/>
        </p:spPr>
        <p:txBody>
          <a:bodyPr wrap="none" rtlCol="0">
            <a:spAutoFit/>
            <a:scene3d>
              <a:camera prst="orthographicFront"/>
              <a:lightRig rig="threePt" dir="t"/>
            </a:scene3d>
            <a:sp3d contourW="12700"/>
          </a:bodyPr>
          <a:lstStyle/>
          <a:p>
            <a:pPr algn="ctr"/>
            <a:r>
              <a:rPr lang="zh-CN" altLang="en-US" sz="4800" b="1" dirty="0">
                <a:solidFill>
                  <a:srgbClr val="733480"/>
                </a:solidFill>
                <a:latin typeface="+mn-ea"/>
                <a:cs typeface="经典综艺体简" panose="02010609000101010101" pitchFamily="49" charset="-122"/>
              </a:rPr>
              <a:t>热门的</a:t>
            </a: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前端与</a:t>
            </a: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前端技术</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7</a:t>
            </a:fld>
            <a:endParaRPr lang="zh-CN" altLang="en-US">
              <a:solidFill>
                <a:srgbClr val="733480"/>
              </a:solidFill>
            </a:endParaRPr>
          </a:p>
        </p:txBody>
      </p:sp>
      <p:pic>
        <p:nvPicPr>
          <p:cNvPr id="13" name="Picture 15">
            <a:extLst>
              <a:ext uri="{FF2B5EF4-FFF2-40B4-BE49-F238E27FC236}">
                <a16:creationId xmlns:a16="http://schemas.microsoft.com/office/drawing/2014/main" id="{66581B5E-6D13-00A4-1AB7-0A9AABEC40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81011" y="1023283"/>
            <a:ext cx="3754489" cy="5340597"/>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3F17F7BA-58AF-A166-AF27-50522272F582}"/>
              </a:ext>
            </a:extLst>
          </p:cNvPr>
          <p:cNvSpPr/>
          <p:nvPr/>
        </p:nvSpPr>
        <p:spPr>
          <a:xfrm>
            <a:off x="6066790" y="1089310"/>
            <a:ext cx="4334135" cy="5208542"/>
          </a:xfrm>
          <a:prstGeom prst="rect">
            <a:avLst/>
          </a:prstGeom>
        </p:spPr>
        <p:txBody>
          <a:bodyPr wrap="none">
            <a:spAutoFit/>
          </a:bodyPr>
          <a:lstStyle/>
          <a:p>
            <a:pPr algn="ctr">
              <a:lnSpc>
                <a:spcPct val="150000"/>
              </a:lnSpc>
            </a:pPr>
            <a:r>
              <a:rPr lang="zh-CN" altLang="en-US" sz="2400" b="0" i="0" dirty="0">
                <a:effectLst/>
                <a:latin typeface="KaiTi" panose="02010609060101010101" pitchFamily="49" charset="-122"/>
                <a:ea typeface="KaiTi" panose="02010609060101010101" pitchFamily="49" charset="-122"/>
              </a:rPr>
              <a:t>万维网索引网页规模超</a:t>
            </a:r>
            <a:r>
              <a:rPr lang="en-US" altLang="zh-CN" sz="2400" b="0" i="0" dirty="0">
                <a:effectLst/>
                <a:latin typeface="KaiTi" panose="02010609060101010101" pitchFamily="49" charset="-122"/>
                <a:ea typeface="KaiTi" panose="02010609060101010101" pitchFamily="49" charset="-122"/>
              </a:rPr>
              <a:t>560</a:t>
            </a:r>
            <a:r>
              <a:rPr lang="zh-CN" altLang="en-US" sz="2400" b="0" i="0" dirty="0">
                <a:effectLst/>
                <a:latin typeface="KaiTi" panose="02010609060101010101" pitchFamily="49" charset="-122"/>
                <a:ea typeface="KaiTi" panose="02010609060101010101" pitchFamily="49" charset="-122"/>
              </a:rPr>
              <a:t>亿</a:t>
            </a:r>
            <a:endParaRPr lang="en-US" altLang="zh-CN" sz="2400" b="0" i="0" dirty="0">
              <a:effectLst/>
              <a:latin typeface="KaiTi" panose="02010609060101010101" pitchFamily="49" charset="-122"/>
              <a:ea typeface="KaiTi" panose="02010609060101010101" pitchFamily="49" charset="-122"/>
            </a:endParaRPr>
          </a:p>
          <a:p>
            <a:pPr algn="ctr">
              <a:lnSpc>
                <a:spcPct val="150000"/>
              </a:lnSpc>
            </a:pPr>
            <a:r>
              <a:rPr lang="zh-CN" altLang="en-US" sz="2400" b="0" i="0" dirty="0">
                <a:effectLst/>
                <a:latin typeface="KaiTi" panose="02010609060101010101" pitchFamily="49" charset="-122"/>
                <a:ea typeface="KaiTi" panose="02010609060101010101" pitchFamily="49" charset="-122"/>
              </a:rPr>
              <a:t>全球互联网用户规模超</a:t>
            </a:r>
            <a:r>
              <a:rPr lang="en-US" altLang="zh-CN" sz="2400" b="0" i="0" dirty="0">
                <a:effectLst/>
                <a:latin typeface="KaiTi" panose="02010609060101010101" pitchFamily="49" charset="-122"/>
                <a:ea typeface="KaiTi" panose="02010609060101010101" pitchFamily="49" charset="-122"/>
              </a:rPr>
              <a:t>46</a:t>
            </a:r>
            <a:r>
              <a:rPr lang="zh-CN" altLang="en-US" sz="2400" b="0" i="0" dirty="0">
                <a:effectLst/>
                <a:latin typeface="KaiTi" panose="02010609060101010101" pitchFamily="49" charset="-122"/>
                <a:ea typeface="KaiTi" panose="02010609060101010101" pitchFamily="49" charset="-122"/>
              </a:rPr>
              <a:t>亿</a:t>
            </a:r>
            <a:endParaRPr lang="en-US" altLang="zh-CN" sz="2400" b="0" i="0" dirty="0">
              <a:effectLst/>
              <a:latin typeface="KaiTi" panose="02010609060101010101" pitchFamily="49" charset="-122"/>
              <a:ea typeface="KaiTi" panose="02010609060101010101" pitchFamily="49" charset="-122"/>
            </a:endParaRPr>
          </a:p>
          <a:p>
            <a:pPr algn="ctr">
              <a:lnSpc>
                <a:spcPct val="150000"/>
              </a:lnSpc>
            </a:pPr>
            <a:r>
              <a:rPr lang="zh-CN" altLang="en-US" sz="2400" dirty="0">
                <a:latin typeface="KaiTi" panose="02010609060101010101" pitchFamily="49" charset="-122"/>
                <a:ea typeface="KaiTi" panose="02010609060101010101" pitchFamily="49" charset="-122"/>
              </a:rPr>
              <a:t>中国网站个数超过</a:t>
            </a:r>
            <a:r>
              <a:rPr lang="en-US" altLang="zh-CN" sz="2400" dirty="0">
                <a:latin typeface="KaiTi" panose="02010609060101010101" pitchFamily="49" charset="-122"/>
                <a:ea typeface="KaiTi" panose="02010609060101010101" pitchFamily="49" charset="-122"/>
              </a:rPr>
              <a:t>400</a:t>
            </a:r>
            <a:r>
              <a:rPr lang="zh-CN" altLang="en-US" sz="2400" dirty="0">
                <a:latin typeface="KaiTi" panose="02010609060101010101" pitchFamily="49" charset="-122"/>
                <a:ea typeface="KaiTi" panose="02010609060101010101" pitchFamily="49" charset="-122"/>
              </a:rPr>
              <a:t>万</a:t>
            </a:r>
            <a:endParaRPr lang="en-US" altLang="zh-CN" sz="2400" dirty="0">
              <a:latin typeface="KaiTi" panose="02010609060101010101" pitchFamily="49" charset="-122"/>
              <a:ea typeface="KaiTi" panose="02010609060101010101" pitchFamily="49" charset="-122"/>
            </a:endParaRPr>
          </a:p>
          <a:p>
            <a:pPr algn="ctr">
              <a:lnSpc>
                <a:spcPct val="150000"/>
              </a:lnSpc>
            </a:pPr>
            <a:r>
              <a:rPr lang="zh-CN" altLang="en-US" sz="2400" dirty="0">
                <a:latin typeface="KaiTi" panose="02010609060101010101" pitchFamily="49" charset="-122"/>
                <a:ea typeface="KaiTi" panose="02010609060101010101" pitchFamily="49" charset="-122"/>
              </a:rPr>
              <a:t>中国网页数量超过</a:t>
            </a:r>
            <a:r>
              <a:rPr lang="en-US" altLang="zh-CN" sz="2400" dirty="0">
                <a:latin typeface="KaiTi" panose="02010609060101010101" pitchFamily="49" charset="-122"/>
                <a:ea typeface="KaiTi" panose="02010609060101010101" pitchFamily="49" charset="-122"/>
              </a:rPr>
              <a:t>3000</a:t>
            </a:r>
            <a:r>
              <a:rPr lang="zh-CN" altLang="en-US" sz="2400" dirty="0">
                <a:latin typeface="KaiTi" panose="02010609060101010101" pitchFamily="49" charset="-122"/>
                <a:ea typeface="KaiTi" panose="02010609060101010101" pitchFamily="49" charset="-122"/>
              </a:rPr>
              <a:t>亿</a:t>
            </a:r>
            <a:endParaRPr lang="en-US" altLang="zh-CN" sz="2400" dirty="0">
              <a:latin typeface="KaiTi" panose="02010609060101010101" pitchFamily="49" charset="-122"/>
              <a:ea typeface="KaiTi" panose="02010609060101010101" pitchFamily="49" charset="-122"/>
            </a:endParaRPr>
          </a:p>
          <a:p>
            <a:pPr algn="ctr">
              <a:lnSpc>
                <a:spcPct val="150000"/>
              </a:lnSpc>
            </a:pPr>
            <a:r>
              <a:rPr lang="zh-CN" altLang="en-US" sz="2400" dirty="0">
                <a:latin typeface="KaiTi" panose="02010609060101010101" pitchFamily="49" charset="-122"/>
                <a:ea typeface="KaiTi" panose="02010609060101010101" pitchFamily="49" charset="-122"/>
              </a:rPr>
              <a:t>中国网民数量超过</a:t>
            </a:r>
            <a:r>
              <a:rPr lang="en-US" altLang="zh-CN" sz="2400" dirty="0">
                <a:latin typeface="KaiTi" panose="02010609060101010101" pitchFamily="49" charset="-122"/>
                <a:ea typeface="KaiTi" panose="02010609060101010101" pitchFamily="49" charset="-122"/>
              </a:rPr>
              <a:t>9</a:t>
            </a:r>
            <a:r>
              <a:rPr lang="zh-CN" altLang="en-US" sz="2400" dirty="0">
                <a:latin typeface="KaiTi" panose="02010609060101010101" pitchFamily="49" charset="-122"/>
                <a:ea typeface="KaiTi" panose="02010609060101010101" pitchFamily="49" charset="-122"/>
              </a:rPr>
              <a:t>亿</a:t>
            </a:r>
            <a:endParaRPr lang="en-US" altLang="zh-CN" sz="2400" dirty="0">
              <a:latin typeface="KaiTi" panose="02010609060101010101" pitchFamily="49" charset="-122"/>
              <a:ea typeface="KaiTi" panose="02010609060101010101" pitchFamily="49" charset="-122"/>
            </a:endParaRPr>
          </a:p>
          <a:p>
            <a:pPr algn="ctr">
              <a:lnSpc>
                <a:spcPct val="150000"/>
              </a:lnSpc>
            </a:pPr>
            <a:r>
              <a:rPr lang="zh-CN" altLang="en-US" sz="2400" dirty="0">
                <a:latin typeface="KaiTi" panose="02010609060101010101" pitchFamily="49" charset="-122"/>
                <a:ea typeface="KaiTi" panose="02010609060101010101" pitchFamily="49" charset="-122"/>
              </a:rPr>
              <a:t>微信小程序日活用户超</a:t>
            </a:r>
            <a:r>
              <a:rPr lang="en-US" altLang="zh-CN" sz="2400" dirty="0">
                <a:latin typeface="KaiTi" panose="02010609060101010101" pitchFamily="49" charset="-122"/>
                <a:ea typeface="KaiTi" panose="02010609060101010101" pitchFamily="49" charset="-122"/>
              </a:rPr>
              <a:t>4.5</a:t>
            </a:r>
            <a:r>
              <a:rPr lang="zh-CN" altLang="en-US" sz="2400" dirty="0">
                <a:latin typeface="KaiTi" panose="02010609060101010101" pitchFamily="49" charset="-122"/>
                <a:ea typeface="KaiTi" panose="02010609060101010101" pitchFamily="49" charset="-122"/>
              </a:rPr>
              <a:t>亿</a:t>
            </a:r>
            <a:endParaRPr lang="en-US" altLang="zh-CN" sz="2400" dirty="0">
              <a:latin typeface="KaiTi" panose="02010609060101010101" pitchFamily="49" charset="-122"/>
              <a:ea typeface="KaiTi" panose="02010609060101010101" pitchFamily="49" charset="-122"/>
            </a:endParaRPr>
          </a:p>
          <a:p>
            <a:pPr algn="just">
              <a:lnSpc>
                <a:spcPct val="150000"/>
              </a:lnSpc>
            </a:pPr>
            <a:r>
              <a:rPr lang="en-US" altLang="zh-CN" sz="2000" b="1" dirty="0">
                <a:latin typeface="Microsoft YaHei" panose="020B0503020204020204" pitchFamily="34" charset="-122"/>
                <a:ea typeface="Microsoft YaHei" panose="020B0503020204020204" pitchFamily="34" charset="-122"/>
              </a:rPr>
              <a:t>Web</a:t>
            </a:r>
            <a:r>
              <a:rPr lang="zh-CN" altLang="en-US" sz="2000" b="1" dirty="0">
                <a:latin typeface="Microsoft YaHei" panose="020B0503020204020204" pitchFamily="34" charset="-122"/>
                <a:ea typeface="Microsoft YaHei" panose="020B0503020204020204" pitchFamily="34" charset="-122"/>
              </a:rPr>
              <a:t>前端及技术优势众多</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en-US" sz="2000" dirty="0">
                <a:latin typeface="Microsoft YaHei" panose="020B0503020204020204" pitchFamily="34" charset="-122"/>
                <a:ea typeface="Microsoft YaHei" panose="020B0503020204020204" pitchFamily="34" charset="-122"/>
              </a:rPr>
              <a:t>跨平台、跨设备，超高性价比；</a:t>
            </a:r>
            <a:endParaRPr lang="en-US" altLang="zh-CN" sz="20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en-US" sz="2000" dirty="0">
                <a:latin typeface="Microsoft YaHei" panose="020B0503020204020204" pitchFamily="34" charset="-122"/>
                <a:ea typeface="Microsoft YaHei" panose="020B0503020204020204" pitchFamily="34" charset="-122"/>
              </a:rPr>
              <a:t>开发效率高，用户体验好；</a:t>
            </a:r>
            <a:endParaRPr lang="en-US" altLang="zh-CN" sz="20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en-US" sz="2000" dirty="0">
                <a:latin typeface="Microsoft YaHei" panose="020B0503020204020204" pitchFamily="34" charset="-122"/>
                <a:ea typeface="Microsoft YaHei" panose="020B0503020204020204" pitchFamily="34" charset="-122"/>
              </a:rPr>
              <a:t>兼顾后端，发展空间无限。</a:t>
            </a:r>
          </a:p>
        </p:txBody>
      </p:sp>
    </p:spTree>
    <p:custDataLst>
      <p:tags r:id="rId1"/>
    </p:custDataLst>
    <p:extLst>
      <p:ext uri="{BB962C8B-B14F-4D97-AF65-F5344CB8AC3E}">
        <p14:creationId xmlns:p14="http://schemas.microsoft.com/office/powerpoint/2010/main" val="1063341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40656" y="122981"/>
            <a:ext cx="8985344" cy="830997"/>
          </a:xfrm>
          <a:prstGeom prst="rect">
            <a:avLst/>
          </a:prstGeom>
          <a:noFill/>
        </p:spPr>
        <p:txBody>
          <a:bodyPr wrap="none" rtlCol="0">
            <a:spAutoFit/>
            <a:scene3d>
              <a:camera prst="orthographicFront"/>
              <a:lightRig rig="threePt" dir="t"/>
            </a:scene3d>
            <a:sp3d contourW="12700"/>
          </a:bodyPr>
          <a:lstStyle/>
          <a:p>
            <a:pPr algn="ct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前端技术实训</a:t>
            </a:r>
            <a:r>
              <a:rPr lang="en-US" altLang="zh-CN" sz="4800" b="1" dirty="0">
                <a:solidFill>
                  <a:srgbClr val="733480"/>
                </a:solidFill>
                <a:latin typeface="+mn-ea"/>
                <a:cs typeface="经典综艺体简" panose="02010609000101010101" pitchFamily="49" charset="-122"/>
              </a:rPr>
              <a:t>》</a:t>
            </a:r>
            <a:r>
              <a:rPr lang="zh-CN" altLang="en-US" sz="4800" b="1" dirty="0">
                <a:solidFill>
                  <a:srgbClr val="733480"/>
                </a:solidFill>
                <a:latin typeface="+mn-ea"/>
                <a:cs typeface="经典综艺体简" panose="02010609000101010101" pitchFamily="49" charset="-122"/>
              </a:rPr>
              <a:t>课程概述</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8</a:t>
            </a:fld>
            <a:endParaRPr lang="zh-CN" altLang="en-US">
              <a:solidFill>
                <a:srgbClr val="733480"/>
              </a:solidFill>
            </a:endParaRPr>
          </a:p>
        </p:txBody>
      </p:sp>
      <p:pic>
        <p:nvPicPr>
          <p:cNvPr id="11" name="图片 10">
            <a:extLst>
              <a:ext uri="{FF2B5EF4-FFF2-40B4-BE49-F238E27FC236}">
                <a16:creationId xmlns:a16="http://schemas.microsoft.com/office/drawing/2014/main" id="{A78DEBE9-BBE3-6165-2754-DCB7B760EA4C}"/>
              </a:ext>
            </a:extLst>
          </p:cNvPr>
          <p:cNvPicPr>
            <a:picLocks noChangeAspect="1"/>
          </p:cNvPicPr>
          <p:nvPr/>
        </p:nvPicPr>
        <p:blipFill>
          <a:blip r:embed="rId6"/>
          <a:stretch>
            <a:fillRect/>
          </a:stretch>
        </p:blipFill>
        <p:spPr>
          <a:xfrm>
            <a:off x="706756" y="1619250"/>
            <a:ext cx="7035800" cy="4038600"/>
          </a:xfrm>
          <a:prstGeom prst="rect">
            <a:avLst/>
          </a:prstGeom>
        </p:spPr>
      </p:pic>
      <p:sp>
        <p:nvSpPr>
          <p:cNvPr id="12" name="矩形 11">
            <a:extLst>
              <a:ext uri="{FF2B5EF4-FFF2-40B4-BE49-F238E27FC236}">
                <a16:creationId xmlns:a16="http://schemas.microsoft.com/office/drawing/2014/main" id="{E6339B32-B736-F965-1A86-53305A215424}"/>
              </a:ext>
            </a:extLst>
          </p:cNvPr>
          <p:cNvSpPr/>
          <p:nvPr/>
        </p:nvSpPr>
        <p:spPr>
          <a:xfrm>
            <a:off x="8101342" y="2058079"/>
            <a:ext cx="3576994" cy="3329758"/>
          </a:xfrm>
          <a:prstGeom prst="rect">
            <a:avLst/>
          </a:prstGeom>
        </p:spPr>
        <p:txBody>
          <a:bodyPr wrap="square">
            <a:spAutoFit/>
          </a:bodyPr>
          <a:lstStyle/>
          <a:p>
            <a:pPr algn="just">
              <a:lnSpc>
                <a:spcPct val="150000"/>
              </a:lnSpc>
            </a:pPr>
            <a:r>
              <a:rPr lang="zh-CN" altLang="en-US" sz="2400" b="0" i="0" dirty="0">
                <a:effectLst/>
                <a:latin typeface="KaiTi" panose="02010609060101010101" pitchFamily="49" charset="-122"/>
                <a:ea typeface="KaiTi" panose="02010609060101010101" pitchFamily="49" charset="-122"/>
              </a:rPr>
              <a:t>作为一名合格的前端攻城狮，要写得了样式磕得了脚本，玩得转</a:t>
            </a:r>
            <a:r>
              <a:rPr lang="en" altLang="zh-CN" sz="2400" b="0" i="0" dirty="0">
                <a:effectLst/>
                <a:latin typeface="KaiTi" panose="02010609060101010101" pitchFamily="49" charset="-122"/>
                <a:ea typeface="KaiTi" panose="02010609060101010101" pitchFamily="49" charset="-122"/>
              </a:rPr>
              <a:t>ES6</a:t>
            </a:r>
            <a:r>
              <a:rPr lang="zh-CN" altLang="en" sz="2400" b="0" i="0" dirty="0">
                <a:effectLst/>
                <a:latin typeface="KaiTi" panose="02010609060101010101" pitchFamily="49" charset="-122"/>
                <a:ea typeface="KaiTi" panose="02010609060101010101" pitchFamily="49" charset="-122"/>
              </a:rPr>
              <a:t>，</a:t>
            </a:r>
            <a:r>
              <a:rPr lang="zh-CN" altLang="en-US" sz="2400" b="0" i="0" dirty="0">
                <a:effectLst/>
                <a:latin typeface="KaiTi" panose="02010609060101010101" pitchFamily="49" charset="-122"/>
                <a:ea typeface="KaiTi" panose="02010609060101010101" pitchFamily="49" charset="-122"/>
              </a:rPr>
              <a:t>架得起业务框架拎得起动画效果，撑得住浏览器抵得住服务端，这门课值得拥有！</a:t>
            </a:r>
            <a:endParaRPr lang="zh-CN" altLang="en-US" sz="2400" dirty="0">
              <a:latin typeface="KaiTi" panose="02010609060101010101" pitchFamily="49" charset="-122"/>
              <a:ea typeface="KaiTi" panose="02010609060101010101" pitchFamily="49" charset="-122"/>
            </a:endParaRPr>
          </a:p>
        </p:txBody>
      </p:sp>
    </p:spTree>
    <p:custDataLst>
      <p:tags r:id="rId1"/>
    </p:custDataLst>
    <p:extLst>
      <p:ext uri="{BB962C8B-B14F-4D97-AF65-F5344CB8AC3E}">
        <p14:creationId xmlns:p14="http://schemas.microsoft.com/office/powerpoint/2010/main" val="27631285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 1"/>
          <p:cNvGrpSpPr/>
          <p:nvPr/>
        </p:nvGrpSpPr>
        <p:grpSpPr>
          <a:xfrm>
            <a:off x="10028555" y="233045"/>
            <a:ext cx="1942465" cy="610870"/>
            <a:chOff x="94132" y="126705"/>
            <a:chExt cx="2880180" cy="906145"/>
          </a:xfrm>
        </p:grpSpPr>
        <p:pic>
          <p:nvPicPr>
            <p:cNvPr id="9" name="图片 8" descr="/Users/littletotoro/Desktop/屏幕快照 2017-12-03 下午3.35.20.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132" y="126705"/>
              <a:ext cx="914400" cy="906145"/>
            </a:xfrm>
            <a:prstGeom prst="rect">
              <a:avLst/>
            </a:prstGeom>
            <a:noFill/>
            <a:ln>
              <a:noFill/>
            </a:ln>
          </p:spPr>
        </p:pic>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bwMode="auto">
            <a:xfrm>
              <a:off x="1137691" y="126705"/>
              <a:ext cx="1836621" cy="906145"/>
            </a:xfrm>
            <a:prstGeom prst="rect">
              <a:avLst/>
            </a:prstGeom>
            <a:noFill/>
            <a:ln>
              <a:noFill/>
            </a:ln>
          </p:spPr>
        </p:pic>
      </p:grpSp>
      <p:cxnSp>
        <p:nvCxnSpPr>
          <p:cNvPr id="32" name="直接连接符 31"/>
          <p:cNvCxnSpPr/>
          <p:nvPr/>
        </p:nvCxnSpPr>
        <p:spPr>
          <a:xfrm>
            <a:off x="162560" y="6433185"/>
            <a:ext cx="11808460" cy="56515"/>
          </a:xfrm>
          <a:prstGeom prst="line">
            <a:avLst/>
          </a:prstGeom>
          <a:ln>
            <a:solidFill>
              <a:srgbClr val="733480"/>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40655" y="122981"/>
            <a:ext cx="8985345" cy="830997"/>
          </a:xfrm>
          <a:prstGeom prst="rect">
            <a:avLst/>
          </a:prstGeom>
          <a:noFill/>
        </p:spPr>
        <p:txBody>
          <a:bodyPr wrap="none" rtlCol="0">
            <a:spAutoFit/>
            <a:scene3d>
              <a:camera prst="orthographicFront"/>
              <a:lightRig rig="threePt" dir="t"/>
            </a:scene3d>
            <a:sp3d contourW="12700"/>
          </a:bodyPr>
          <a:lstStyle/>
          <a:p>
            <a:pPr algn="ctr"/>
            <a:r>
              <a:rPr lang="en" altLang="zh-CN" sz="4800" b="1" dirty="0">
                <a:solidFill>
                  <a:srgbClr val="733480"/>
                </a:solidFill>
                <a:latin typeface="+mn-ea"/>
                <a:cs typeface="经典综艺体简" panose="02010609000101010101" pitchFamily="49" charset="-122"/>
              </a:rPr>
              <a:t>《Web</a:t>
            </a:r>
            <a:r>
              <a:rPr lang="zh-CN" altLang="en-US" sz="4800" b="1" dirty="0">
                <a:solidFill>
                  <a:srgbClr val="733480"/>
                </a:solidFill>
                <a:latin typeface="+mn-ea"/>
                <a:cs typeface="经典综艺体简" panose="02010609000101010101" pitchFamily="49" charset="-122"/>
              </a:rPr>
              <a:t>前端技术实训</a:t>
            </a:r>
            <a:r>
              <a:rPr lang="en-US" altLang="zh-CN" sz="4800" b="1" dirty="0">
                <a:solidFill>
                  <a:srgbClr val="733480"/>
                </a:solidFill>
                <a:latin typeface="+mn-ea"/>
                <a:cs typeface="经典综艺体简" panose="02010609000101010101" pitchFamily="49" charset="-122"/>
              </a:rPr>
              <a:t>》</a:t>
            </a:r>
            <a:r>
              <a:rPr lang="zh-CN" altLang="en-US" sz="4800" b="1" dirty="0">
                <a:solidFill>
                  <a:srgbClr val="733480"/>
                </a:solidFill>
                <a:latin typeface="+mn-ea"/>
                <a:cs typeface="经典综艺体简" panose="02010609000101010101" pitchFamily="49" charset="-122"/>
              </a:rPr>
              <a:t>师资队伍</a:t>
            </a:r>
          </a:p>
        </p:txBody>
      </p:sp>
      <p:sp>
        <p:nvSpPr>
          <p:cNvPr id="35" name="文本框 34"/>
          <p:cNvSpPr txBox="1"/>
          <p:nvPr/>
        </p:nvSpPr>
        <p:spPr>
          <a:xfrm>
            <a:off x="5033329" y="6489700"/>
            <a:ext cx="2066925" cy="368300"/>
          </a:xfrm>
          <a:prstGeom prst="rect">
            <a:avLst/>
          </a:prstGeom>
          <a:noFill/>
        </p:spPr>
        <p:txBody>
          <a:bodyPr wrap="none" rtlCol="0">
            <a:spAutoFit/>
            <a:scene3d>
              <a:camera prst="orthographicFront"/>
              <a:lightRig rig="threePt" dir="t"/>
            </a:scene3d>
            <a:sp3d contourW="12700"/>
          </a:bodyPr>
          <a:lstStyle/>
          <a:p>
            <a:pPr algn="ctr"/>
            <a:r>
              <a:rPr lang="en-US" altLang="zh-CN" dirty="0">
                <a:solidFill>
                  <a:srgbClr val="733480"/>
                </a:solidFill>
                <a:latin typeface="+mn-ea"/>
                <a:cs typeface="经典综艺体简" panose="02010609000101010101" pitchFamily="49" charset="-122"/>
              </a:rPr>
              <a:t>Web</a:t>
            </a:r>
            <a:r>
              <a:rPr lang="zh-CN" altLang="en-US" dirty="0">
                <a:solidFill>
                  <a:srgbClr val="733480"/>
                </a:solidFill>
                <a:latin typeface="+mn-ea"/>
                <a:cs typeface="经典综艺体简" panose="02010609000101010101" pitchFamily="49" charset="-122"/>
              </a:rPr>
              <a:t>前端技术实训</a:t>
            </a:r>
          </a:p>
        </p:txBody>
      </p:sp>
      <p:sp>
        <p:nvSpPr>
          <p:cNvPr id="36" name="灯片编号占位符 1"/>
          <p:cNvSpPr>
            <a:spLocks noGrp="1"/>
          </p:cNvSpPr>
          <p:nvPr/>
        </p:nvSpPr>
        <p:spPr>
          <a:xfrm>
            <a:off x="9126220" y="6489467"/>
            <a:ext cx="2844801" cy="365148"/>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C913308-F349-4B6D-A68A-DD1791B4A57B}" type="slidenum">
              <a:rPr lang="zh-CN" altLang="en-US" smtClean="0">
                <a:solidFill>
                  <a:srgbClr val="733480"/>
                </a:solidFill>
              </a:rPr>
              <a:t>9</a:t>
            </a:fld>
            <a:endParaRPr lang="zh-CN" altLang="en-US">
              <a:solidFill>
                <a:srgbClr val="733480"/>
              </a:solidFill>
            </a:endParaRPr>
          </a:p>
        </p:txBody>
      </p:sp>
      <p:sp>
        <p:nvSpPr>
          <p:cNvPr id="13" name="矩形 12">
            <a:extLst>
              <a:ext uri="{FF2B5EF4-FFF2-40B4-BE49-F238E27FC236}">
                <a16:creationId xmlns:a16="http://schemas.microsoft.com/office/drawing/2014/main" id="{DCCAA9C2-D620-F820-BCA1-3FA3A1843688}"/>
              </a:ext>
            </a:extLst>
          </p:cNvPr>
          <p:cNvSpPr/>
          <p:nvPr/>
        </p:nvSpPr>
        <p:spPr>
          <a:xfrm>
            <a:off x="363814" y="1336510"/>
            <a:ext cx="11464371" cy="4824206"/>
          </a:xfrm>
          <a:prstGeom prst="rect">
            <a:avLst/>
          </a:prstGeom>
        </p:spPr>
        <p:txBody>
          <a:bodyPr wrap="square">
            <a:spAutoFit/>
          </a:bodyPr>
          <a:lstStyle/>
          <a:p>
            <a:pPr algn="just">
              <a:lnSpc>
                <a:spcPct val="110000"/>
              </a:lnSpc>
              <a:spcBef>
                <a:spcPts val="240"/>
              </a:spcBef>
              <a:spcAft>
                <a:spcPts val="240"/>
              </a:spcAft>
            </a:pPr>
            <a:r>
              <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rPr>
              <a:t>•</a:t>
            </a:r>
            <a:r>
              <a:rPr lang="zh-CN" altLang="zh-CN" kern="100" dirty="0">
                <a:effectLst/>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latin typeface="Microsoft YaHei" panose="020B0503020204020204" pitchFamily="34" charset="-122"/>
                <a:ea typeface="Microsoft YaHei" panose="020B0503020204020204" pitchFamily="34" charset="-122"/>
                <a:cs typeface="Times New Roman" panose="02020603050405020304" pitchFamily="18" charset="0"/>
              </a:rPr>
              <a:t>闻立杰</a:t>
            </a:r>
            <a:r>
              <a:rPr lang="zh-CN" altLang="en-US" b="1" kern="1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b="1" kern="100" dirty="0">
                <a:latin typeface="Microsoft YaHei" panose="020B0503020204020204" pitchFamily="34" charset="-122"/>
                <a:ea typeface="Microsoft YaHei" panose="020B0503020204020204" pitchFamily="34" charset="-122"/>
                <a:cs typeface="Times New Roman" panose="02020603050405020304" pitchFamily="18" charset="0"/>
              </a:rPr>
              <a:t>&amp;</a:t>
            </a:r>
            <a:r>
              <a:rPr lang="zh-CN" altLang="en-US" b="1" kern="100" dirty="0">
                <a:latin typeface="Microsoft YaHei" panose="020B0503020204020204" pitchFamily="34" charset="-122"/>
                <a:ea typeface="Microsoft YaHei" panose="020B0503020204020204" pitchFamily="34" charset="-122"/>
                <a:cs typeface="Times New Roman" panose="02020603050405020304" pitchFamily="18" charset="0"/>
              </a:rPr>
              <a:t> 丁贵广 </a:t>
            </a:r>
            <a:r>
              <a:rPr lang="en-US" altLang="zh-CN" b="1" kern="100" dirty="0">
                <a:latin typeface="Microsoft YaHei" panose="020B0503020204020204" pitchFamily="34" charset="-122"/>
                <a:ea typeface="Microsoft YaHei" panose="020B0503020204020204" pitchFamily="34" charset="-122"/>
                <a:cs typeface="Times New Roman" panose="02020603050405020304" pitchFamily="18" charset="0"/>
              </a:rPr>
              <a:t>&amp;</a:t>
            </a:r>
            <a:r>
              <a:rPr lang="zh-CN" altLang="en-US" b="1" kern="100" dirty="0">
                <a:latin typeface="Microsoft YaHei" panose="020B0503020204020204" pitchFamily="34" charset="-122"/>
                <a:ea typeface="Microsoft YaHei" panose="020B0503020204020204" pitchFamily="34" charset="-122"/>
                <a:cs typeface="Times New Roman" panose="02020603050405020304" pitchFamily="18" charset="0"/>
              </a:rPr>
              <a:t> 刘强</a:t>
            </a:r>
            <a:r>
              <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rPr>
              <a:t>：清华大学软件学院，副教授</a:t>
            </a: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吴亮</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：化名月影，</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公司</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Web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平台部技术总监，奇舞团负责人，</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360TC</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技术委员会委员，《</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JavaScript</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王者归来》作者</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赵文博</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公司奇舞团资深工程师，高级技术经理，</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360TC</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前端技术委员会常务委员，优秀前端技术讲师</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李松峰</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奇舞团</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Web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前端开发资深专家、前端技术委员会委员、</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W3C AC</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代表，《</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JavaScript</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高级程序设计（第</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4</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版）》译者</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李智杰</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导航资深前端工程师，技术经理，</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前端星计划以及前端进阶培训讲师</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孙磊</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：敏捷软件开发践行者和布道者，擅长任务分解，具备多年</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Web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项目研发经验</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王峰</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搜索资深前端开发，主要负责</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图片搜索、新闻搜索、</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趋势等项目</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李喆明</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360Web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前端开发专家，主要负责</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信息流产品快资讯业务线整体前端业务，热爱开源，时常在</a:t>
            </a:r>
            <a:r>
              <a:rPr lang="en-US" altLang="zh-CN" kern="100" dirty="0" err="1">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Github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上活跃，喜欢将知识总结沉淀进行分享</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刘观宇</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奇舞团前端高级技术专家，技术经理，</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W3C CSS</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工作组成员，</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360PC</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小程序前端负责人</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spcBef>
                <a:spcPts val="240"/>
              </a:spcBef>
              <a:spcAft>
                <a:spcPts val="240"/>
              </a:spcAft>
            </a:pP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b="1"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高峰</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Web</a:t>
            </a:r>
            <a:r>
              <a:rPr lang="zh-CN" altLang="zh-CN"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前端开发资深工程师</a:t>
            </a:r>
            <a:endParaRPr lang="zh-CN" altLang="zh-CN" kern="100" dirty="0">
              <a:latin typeface="Microsoft YaHei" panose="020B0503020204020204" pitchFamily="34" charset="-122"/>
              <a:ea typeface="Microsoft YaHei" panose="020B0503020204020204" pitchFamily="34" charset="-122"/>
              <a:cs typeface="Times New Roman" panose="02020603050405020304" pitchFamily="18" charset="0"/>
            </a:endParaRPr>
          </a:p>
          <a:p>
            <a:pPr algn="just">
              <a:lnSpc>
                <a:spcPct val="110000"/>
              </a:lnSpc>
            </a:pPr>
            <a:r>
              <a:rPr lang="zh-CN" altLang="zh-CN"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zh-CN" altLang="zh-CN" dirty="0">
                <a:solidFill>
                  <a:srgbClr val="000000"/>
                </a:solidFill>
                <a:latin typeface="Microsoft YaHei" panose="020B0503020204020204" pitchFamily="34" charset="-122"/>
                <a:ea typeface="Microsoft YaHei" panose="020B0503020204020204" pitchFamily="34" charset="-122"/>
              </a:rPr>
              <a:t> </a:t>
            </a:r>
            <a:r>
              <a:rPr lang="zh-CN" altLang="zh-CN" b="1"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田东东</a:t>
            </a:r>
            <a:r>
              <a:rPr lang="zh-CN" altLang="zh-CN"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dirty="0">
                <a:solidFill>
                  <a:srgbClr val="000000"/>
                </a:solidFill>
                <a:latin typeface="Microsoft YaHei" panose="020B0503020204020204" pitchFamily="34" charset="-122"/>
                <a:ea typeface="Microsoft YaHei" panose="020B0503020204020204" pitchFamily="34" charset="-122"/>
              </a:rPr>
              <a:t>360</a:t>
            </a:r>
            <a:r>
              <a:rPr lang="zh-CN" altLang="zh-CN"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搜索</a:t>
            </a:r>
            <a:r>
              <a:rPr lang="en-US" altLang="zh-CN" dirty="0">
                <a:solidFill>
                  <a:srgbClr val="000000"/>
                </a:solidFill>
                <a:latin typeface="Microsoft YaHei" panose="020B0503020204020204" pitchFamily="34" charset="-122"/>
                <a:ea typeface="Microsoft YaHei" panose="020B0503020204020204" pitchFamily="34" charset="-122"/>
              </a:rPr>
              <a:t>-Web</a:t>
            </a:r>
            <a:r>
              <a:rPr lang="zh-CN" altLang="zh-CN"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前端开发资深工程师，</a:t>
            </a:r>
            <a:r>
              <a:rPr lang="en-US" altLang="zh-CN" dirty="0">
                <a:solidFill>
                  <a:srgbClr val="000000"/>
                </a:solidFill>
                <a:latin typeface="Microsoft YaHei" panose="020B0503020204020204" pitchFamily="34" charset="-122"/>
                <a:ea typeface="Microsoft YaHei" panose="020B0503020204020204" pitchFamily="34" charset="-122"/>
              </a:rPr>
              <a:t>360</a:t>
            </a:r>
            <a:r>
              <a:rPr lang="zh-CN" altLang="zh-CN"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移动搜索前端业务负责人</a:t>
            </a:r>
            <a:endParaRPr lang="zh-CN" altLang="en-US" dirty="0">
              <a:latin typeface="Microsoft YaHei" panose="020B0503020204020204" pitchFamily="34" charset="-122"/>
              <a:ea typeface="Microsoft YaHei" panose="020B0503020204020204" pitchFamily="34" charset="-122"/>
            </a:endParaRPr>
          </a:p>
        </p:txBody>
      </p:sp>
    </p:spTree>
    <p:custDataLst>
      <p:tags r:id="rId1"/>
    </p:custDataLst>
    <p:extLst>
      <p:ext uri="{BB962C8B-B14F-4D97-AF65-F5344CB8AC3E}">
        <p14:creationId xmlns:p14="http://schemas.microsoft.com/office/powerpoint/2010/main" val="34796951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1.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2.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3.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14.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15.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16.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17.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8.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19.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21.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22.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23.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24.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25.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26.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27.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28.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29.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3.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30.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31.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32.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33.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34.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35.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36.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37.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38.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39.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4.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40.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41.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42.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43.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44.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45.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46.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47.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1"/>
</p:tagLst>
</file>

<file path=ppt/tags/tag48.xml><?xml version="1.0" encoding="utf-8"?>
<p:tagLst xmlns:a="http://schemas.openxmlformats.org/drawingml/2006/main" xmlns:r="http://schemas.openxmlformats.org/officeDocument/2006/relationships" xmlns:p="http://schemas.openxmlformats.org/presentationml/2006/main">
  <p:tag name="MH" val="20170704192109"/>
  <p:tag name="MH_LIBRARY" val="GRAPHIC"/>
  <p:tag name="MH_TYPE" val="Other"/>
  <p:tag name="MH_ORDER" val="12"/>
</p:tagLst>
</file>

<file path=ppt/tags/tag49.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5.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6.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7.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8.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ags/tag9.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SubTitleText"/>
  <p:tag name="MH" val="20170705134755"/>
  <p:tag name="MH_LIBRARY" val="GRAPHIC"/>
</p:tagLst>
</file>

<file path=ppt/theme/theme1.xml><?xml version="1.0" encoding="utf-8"?>
<a:theme xmlns:a="http://schemas.openxmlformats.org/drawingml/2006/main" name="包图主题2">
  <a:themeElements>
    <a:clrScheme name="自定义 206">
      <a:dk1>
        <a:sysClr val="windowText" lastClr="000000"/>
      </a:dk1>
      <a:lt1>
        <a:sysClr val="window" lastClr="FFFFFF"/>
      </a:lt1>
      <a:dk2>
        <a:srgbClr val="44546A"/>
      </a:dk2>
      <a:lt2>
        <a:srgbClr val="E7E6E6"/>
      </a:lt2>
      <a:accent1>
        <a:srgbClr val="4E68A2"/>
      </a:accent1>
      <a:accent2>
        <a:srgbClr val="595959"/>
      </a:accent2>
      <a:accent3>
        <a:srgbClr val="4E68A2"/>
      </a:accent3>
      <a:accent4>
        <a:srgbClr val="595959"/>
      </a:accent4>
      <a:accent5>
        <a:srgbClr val="4E68A2"/>
      </a:accent5>
      <a:accent6>
        <a:srgbClr val="595959"/>
      </a:accent6>
      <a:hlink>
        <a:srgbClr val="595959"/>
      </a:hlink>
      <a:folHlink>
        <a:srgbClr val="595959"/>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ECB019B1-382A-4266-B25C-5B523AA43C14-1">
      <extobjdata type="ECB019B1-382A-4266-B25C-5B523AA43C14" data="ewogICAiRmlsZUlkIiA6ICIxMjI1NDIxNDI3NzMiLAogICAiR3JvdXBJZCIgOiAiMjA2NjY0ODk4IiwKICAgIkltYWdlIiA6ICJpVkJPUncwS0dnb0FBQUFOU1VoRVVnQUFBL0lBQUFDNkNBWUFBQUFOZ1hha0FBQUFDWEJJV1hNQUFBc1RBQUFMRXdFQW1wd1lBQUFnQUVsRVFWUjRuT3pkZDNnVVZkc0c4SHUydDdUTmJucFBDSUZBZ0N5Z1lFTkJzUURLS3dKS0VSU3dJaUkyeElLOWdBVkV4QmV3SVlLS2lvb2RGQkd4OElhT0VFanZkVk4yczV1dDgvMEJ5N2ZFQkFLQ0NYai9yaXNYT3pOblpwN1pRMDdtbERrREVC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Yxa0JpMU92cnU4UEM3ajVkdVhrek1DMjhsSkx3TkFGY0ZCbDdWUTZIb0JnQUdJUEtUNU9SUGJqVVlidkdsZlNBaTR2NzUwZEh6L1g4ZWlJaTQzN2M5VnFPSmVqOGg0WDMvZFQ0VkdSa1Zvc2trSGkrZUlDQmtVV3pzb2crVGt6ODhYbHJSWkJLWHhzY3ZBNEFCQVFFRGUydTF2WDNyOTZlbjd3Y0FrMGFUZVg1QXdQbkhPeFlSRVJFUkVSSFI2YUlTVFNheHJSOEFTRk1xVTNONjlNaHhabVk2KzJrMC9ZNTFzUDNwNmZ0RmswazBBSkdWdlhwVjV2ZnNtUjhBaE1acU5GRTFHUmsxOWo1OTdMN0tmWDdQbnZrdHorZXJNQU9BRVlndzkrNXRkbVJtT3RJVml1Nys1Mmx2UlI2QVVKcVJVU3FhVEdKL2phYnZzUkw2VmVRMVpUMTdsdTFMVDk4SFFPRVhsMnAvZXZyK3BqNTltbUxVNnVoMm5KdUlpSWpPQXJLT0RvQ0lpS2dGOXd2bDVjL2ZIeG41UUhaemMvWm5kWFZyNzQrTWZNRHNkcHZmcksxZGZxdkJjTXU4Mk5qNVVrQTZJaWZubXEwMjIxWUF1RHM4L081SXFUU2k1Y0gwTXBrZUFPNlBpYmw3bDgyMnE0dGEzZVVHZytIYU4ycHEvanVqdVBqdTk1S1NWbHdVRkhSSms4VmlpMU1vNHVvOW52cVFIVHRDZ0VNVmFmOWpWUU1WczRxS1ppMVBURngrYVVqSVpYc3JLLzg4M3NYNE53VDRCRW1sUVFEd2VVckt1bnFQcDk1LzI1U2lvaW45MWVyKzA0ekdhUUJ3WFVqSXFBdDB1dk1mTHkrZnV5USsvbzM3d3NMdThxVjlJeTd1bGE0cVZkY1pKU1YzbDlqdHBlMzVjb21JaU9qTUozUjBBRVJFUkswUlRTYng0N3E2ajBmbDVZMFNUU1l4dTdrNSsvTGMzTXYzZHV1MnQ5emxLcjhoTDIvc0h6WmJGZ0FSQVBaMDc3NG5YYTFPYjgreGY3QllOZ3crY0dBSUFBd1BDQmkyMldMNStZdXVYYjg4VDZjN2IxVmQzZW9iOHZLdUJ3QlhacWJMQzNpWDFkWXVlN0dpNHBVOGgrTWdBS0d2V3QzdmYzYjdILzdIck1qSXFBaVh5OE9Gckt5ai9yYTJzNWYraU1zUEhyemlFcDF1MFAyUmtRLzRyeGV5c2hTTDQrSVd2bFJaT2Y5Z2p4NDUyYzNOMmVQejhpWk9NaGdtM2xsY1BOMzNQUkFSRWRIWmp6M3lSRVIweGlob2JpNFlVMUF3ZGt0ZDNVOEJLbFhvcnZUMG5iY1hGZDIrMldMWjdFc2paR1hKQWJoOXkxK25wbjU5ZVVEQTVjRlpXWG81b0ZLcTFkSW11OTNxMzFPZXRuZHZINGNvT3N4dXQvbWhzckxadnZVZjFkZXZHUnNTTXVZMmcrRzIxOHJMRjY5SVRIelB0MjFDZnY3NDFpcnAvdXNtRnhSTTlsWHNmK3ZXN2Zkek5KcitmZmJ2NzdPanFXbkg0U1NLbW95TXNsQzVQTFR2dm4ybUxKdHRHd0I4MjlqNFRiYkxkWEI1WE55eVpUVTF5NmNXRms2NXcyaTh3K2J4Tk4xcU1Od0dBRWFaekRoV3J4L2Q3UFUyUHhBUmNkL3pGUlV2bklydm1JaUlpRG8vVnVTSmlLaFR1U1k0K0pvQkdzMjVBTkJEcmU3eGZGVFVjOENoaXV2elVWSFBQVkJXOW1BdmphYlBWeWtwNjR3eW1URlNMajlxT1AwTE1URlBpMTZ2Q0FCMUhrOURqY3RWQ3dBaEtsWFFvK0hoajR3UERaMXd4WUVEUTd1cVZGMzlkck9YT3AwbEVrQzQxMmk4MTdmUzdITFZMcW1wV2JMQ2JIN1BJUWlPOFhyOU9OKzJDZm41NDdPYm03Tjl5eWxLWllwVUVLVCs2eG85bmdiZjUvZHJhdDQ3Snk2dS96MEd3ejBUbTVvbUFzRE5SdVA0VUxrOGRHdFQwMVpmSmQ3blJyMStBZ0FNRGdpNGVLQmFQZUI2dmY3NjgzUzY4M3piOVRLWmZsWkV4Q3dBeUc1dXptWkZub2lJaUlpSWlEckVHM0Z4UzQ0MTJkMWRSdU4wVzU4K3R1Yk16T2JoQVFIRGZQdnQ2ZDU5VDh1MGVUMTY1TDBRRS9POGFES0pVdzJHcWE3TVROZHZhV20vK2ZieFRZUUhIT3BKYit2bkpxUHg1dGIyOGRlT3llNjBWYjE2VlhsTkp1L0ZPdDFGVVlEQnQ4OVZnWUZYK1NmTTFHaE0vdWYzbUV5ZWlhR2hON1oyMEpZVDhoRVJFZEhaanozeVJFVFVxZHhTVkhUcnZVVkZjeHBOcHBwbE5UWExwaFlXVHZVOUl6OGtMMi93Z2JTMGc1VnVkK1hvM056UitUYmJrUXFzUmlMUkFJQ1FsU1VCSUJWTkpwZk42N1hsTmpmbkFzRExzYkV2U3dSQmNuZGg0WXhXVGl1NTR1REJxNVluSkN4OXVxTGk2Y1ZWVllzQkNCdFNVNzgvVDZjN2Y2UFYrdjBwdUxTbVdTVWxzOTVOU0hoM2RYTHloL2tPUjM2NFhCNythWDM5cDE4Mk5uN3BuM0I4YU9pNFlxZXpPRmFoaVAyeXNmRXJyU0NvMVZLcCtzbkl5S2RPUVJ4RVJFUjBobU5Gbm9pSU9wM3VhblVYQUNoenVjcjkxNWZZN2FWajh2T3YzMVJmdnlsQ3FRemJrNUZ4Y0dGMTlhdlBsSmMvYlpUTGpSYVB4d0pBVEZXcDRnQ2cwZXR0M0g1NHlMcFdJdEcrVWxtNUlFYXRqb3NDeXNyczltTGZjVitOalYzd2FtWGxhM0pCa0w4U0UvTktnOHZWMkZ1cnpiZ2tJR0R3NCtYbFQrVFo3VVV0WTR6VmFLSXUwMml1WEY1VHM2eTkxN1dpdG5iRlZZR0JWNDNSNjhlRXlXUmh4VTVuOGVUYzNKdGJwc3R2YnM2YlYxRXhmMkZjM0lKeXA3TjhhbUhobERmaTRwWk1NeHB2YWUyNFJFUkU5TzhpNmVnQWlJaUlXcm9pSk9RS0FEaGd0LzlseVBnWDlmV2ZwYXZWYVQrbnBmMGNLcE9GN3JIYmR5ZW9WQWs2aVVSWDRuS1YvSlNXOXROdmFXbi9BNEFjdXozbnF1RGdFUUJnODNwdE0wdEtIbndnUFB6K3JWMjYvT1ovekR2RHd1NE1sRW9EQitma0RLNTF1MnZmUzBwYWNXOTQrSDJicmRhZjU1YVZ0ZG9MdnFOTGw5MWpRa0pHdC9lYURFREF3eEVSand3UERoN3VXeGVqVU1UTWo0K2ZsNlJXeC9tbi9iNng4YnRYcTZ1WCtLKzdwYWpvVmlFclMyajVjNnh6cGlzVTNlOE9ENys3cDFiYnM3MXhFaEVSVWVmSEhua2lJdXBVQW9EUU93MkdPd0RneCtibW4xdHNWandVR1huZjNNakl4enlpNkxrdUwrKzZ6K3ZyUDcvRGFMd0RBSGJZN1RzVmdxRFFhalRhWFRiYnJrcVBwL0xSeU1oSGdFTkQ3MGNFQjEvV1ZhbnNldmpkOC9Kd3VUd2NBSmJWMUN3TGxFcDExNGVHVGcyVVNnTjlKK3V0MGZSWkdoKy8rT3VHaHE4MjF0ZHZNQU5Ob1RKWktBQTBlRHoxVDFaVVBINjg2K210MWZhZXFOZFBuQndhT2psWUtnMEdnSS9yNmo3ZTA5eThkMDVFeEVOVERJYWJKNFdHM3JpdW9XSGRhclA1ZysvcTZyN2U3M0FjOEQ5R0VCRHlTSFQwbkJQOUxzY1pEQk5tUjBZK21MbC9mKzhUM1plSWlJZzZMMWJraVlpb1U3azlQSHhxcUZ3ZXVyR3hjYVAvOEhjQVdCd1h0K0Eyby9IV1lxZXphSFJPenVqZjdQYmZBV0JZU01nd0FQaTZvZUdyRmJXMUt3QWdXYWxNeVU1UDMrOFJSYzlOaFlVM0w0bUxlLzJ6NU9UUEFPREh4c2FOQU54L05EWDlrZXR3NUVFUXhBMWR1MjRBZ0ZLWHEzUldhZW05Qm9uRWNIOUV4SDFURElZcG8wSkNSblhic1NNVlFIT3V3NUg3czlYNjg1VGMzRWxtb1BFNGx5TjdQVGIyOVhPMTJuTUI0TS9tNWo4ZktDdDdjRjFkM1JjQThIRkR3NXA1VVZIemhnWUdEcjBtT1BpYS9scHQvOTUxZFJzQk5QZ2ZKRVNsQ3ZMTlVIOGlCdWgwNXhRN25VWGJtNXAybnVpK1JFUkVSRVJFUk8zMllFVEVBK2VxMWVmNGxsY2tKcjQzTHlibWhXU2xNbVZ4ZlB6aVlDRFlQMzBRRVBKcGN2S25BRlQrNjJlR2g4Kzh4V0NZQmdDWEJ3WU8zWmVldm05TFd0cVdDTURvMncrQUpFMnBUSDBySWVHdGE0S0Ryd0VnOSswZkFnVGRhakRjY2tOSXlKSFh6Z1VDZXJUeWFOb2pFUkdQem8rT250OXlmWnBTbWJxdVM1Y3Zod2NIWHcyZzFhSHd2VFNhUG92ajR4ZGZvdE5kNHIvKzVaaVlWOGJxOVdPTzhWVmhmblQwL0FjaUl1NXZaWk9rc1hmdnhzWHg4WXVQdFQ4UkVSRVJFUkVSRVJGMVB1cTJOZ3dJQ0JqbzE1Q28rVHNuT2R6WTJhYmVXbTN2VklVaTdlK2NnNGdBYVVjSFFFUkVSRVIwdGtoUXFSTGVpbzkvcThqdExpNXhPb3NCSUFJd3J1L1c3Y2QwdFRyOW9NdTFyODd0YmpqZWNZN2wwcUNneTVKVXFzUThoNk8wdDFiYk0wS2hpUEQ5VkxoY2RRQThBUEJXUXNMYmJxL1hsYVJVSnYvZXRldm1CbEZzekdwcStsL0w0NjN2MHVYN21SRVJNdzF5ZWVnck1USHpQbXRxK3FUUjViSk8xdXNuVjlqdHBWYkFtYXBRcElaS3BZYTJmbW85bnJwaElTSEROcVdsYmZ6ZGF2Mjl3T2tzYUMzMjhveU04c3VDZ2k1ZFZGMjk2Tzk4QjBUL2RueEdub2lJaUlqb0ZHbG9icTR6YVRTbUY2T2o1dy9jdjM4Z0FPbksxTlJWNTJnMC9jdWN6dEk4dS8ybzEycUtKcFBZbnVOZW5KMTk4VWFyZFNNQStmSzR1S1ZSY25uMHkxVlZMOTBiSG42ZmY3cXV1M2QzdXk0MGROVEM4dkxYSjRXRzNyamZidC8vUVVQRGFvMVVxbGtVRS9QcUFadHQzNDlXNjAvKys3aEUwU1VBd29xYW1uZHZDZzI5ZVh4QXdLUXN1WHpybTRtSmIyNDJHbitlVUZnNE1UczlmZCt4NG92T3lqSnFBVzJ3VkJxOEpENStTZHJldlQwQnVOcHpiVVIwNGxpUkp5S2lUdW1Ld01BclFxUlMvZnQxZFo4Q3NKM0FycEtQa3BJK3VEUXc4TkpiaTRwdVdXMDJmOURlSGRja0phMUpVQ29UK3U3YjE3ZXROTDIxMnIvTUFMK2pxV25IWGVIaE0rSmtzdGg3UzBzZkJ0RGNNazAvamFiZlhlSGhNeDR2SzNzc3grSEk5YTIvTlN6c3RtaXBOUHFSOHZLNUFOeHRuVGRScFlxL0lTUmtnaEpRUGxwZS9raGI2Y0tBOExseGNYT0xIWTdpWnlzclh4bWswL1Z2TFozVjQ3SDl6MjcvbzYzakVOR0o4NitVeHlvVXNTMHI2U09EZzBlS0pwTXp1N2s1TzIzdjNqUUF5RzV1em03UHNhMGVqNjhjZEEzTHo3L3FrNFNFdFkxdXR4VUF6dG0zcng4QS9ONnQyMVlBZUNvcTZzbVBhbXZYK1BZdGFHNHVlS21xNnVYYmpjYmJJdVR5cVAzcDZVZTkyak5CcVV3QWdIY1RFOSt6ZXp6Mkd3MkdpYy91M2Z2TVIvWDFIMTBYSEh6ZEpRRUJnNFdzTEdGMVl1THFiaXBWdDJrRkJiZVVBc1hMWTJMZUhCd1FNUGpscXFxWHlvQzZEK3JxUG5qSVpwdWRvZEZrWEtmWFg5MVhwV3ExTERYS1pNYm5vNktleTNhNURyNVpYYjI4UGRkUFJFYzc1dnRuaVlpSU9vaGtYM3I2M2hpRklpWnArL1l1azhMQ3hyOFFHenV2dFlRdDM2VytLRFoyMFIxaFlYZTBsdmF1b3FMcHIvNy9jRTZWYURMWjJ4dVE3enl0OVo0SldWbkMvN3AxKzU5Sm96R0ZaR1dGMUFQMS90dFRGWXEwb1VGQmx5Mk1pMXR3Zlg3KzJOOXR0dDhBSUwrNXViQ29aOC9DWmxGMHBPN1prK3EvejgwR3d4VC81VkNaTE9UNTZPZ1hBR0JtU2NsTWk4ZGo5VzFyOUhyclB6S2JmVGZ0cXV6MDlKMkpTbVhpOEp5Y0VkOTA2ZkoxYTlmalg1RWdvbE5ETkpuRWFyZTcrc1dLaXBjQVlGWkV4RDFHbWN6NFlFbkpiRithNTJKaW52Mjd2MzhwU21WeWpzTlJsS3BRSkdmMzdMa3ZlYytlMUczZHVtME5ra3FEdXU3ZTNTMjdaODk5dm44ZkxDbVovWHhsNVhNaFFKQkdyUTV3MnUzMVZTYVQ1WGpuRUxLeUJBTVFlWE5FeElUbkt5cm1wU29VWFh2cmRCa0xZMklXR3VWeVk1UEgwK1FTUmRmTWtwSjdmck5ZZmovZ2RPNEhnSXNDQWk1d0FwNWZMWll0eHh0dDhJUEZzbUh3Z1FORFR2WjdJUG8zWTQ4OEVSRjFPcE5DUXllbXFWUnA5eGNYMzZkWEtvTit0ZHQvZTZxczdHbmY5bmlGSW02Q3dUQWgzK0hJODl0TjhscDgvS3UzR3d5MzcyNXUzcjJ5cHVaOUFJaFhLdU52TXhwdjlZaWk1MCs3ZmE5ZmVzZUFQLzg4Vi9ScjFQNmdTNWZWOFhKNS9MbC8vam5BUDU0NmorZW9pdm1YalkxZnZWcForZXJNOFBDN2h3WUdEdTJyVnZkUFY2blNBZUNQSGozKzhJcWlGd0JxM2U3YTg3S3p6OHZ1MmZQSWtOUlZpWW1ySzF5dWlsQ1pMUFRXNHVMYlloV0t1QVBOelFkZWpvbDVCUUNxUFo3cVo4ckxuMTRXSDcrMHJlL241WmlZbC8yWHM1dWJzejh5bTllSUpwT1kzZHljUGFtb2FQS0ZHczJGVndRR1h0Ri8zNzcrb2lnS0MrTGlYbDVYWC8vbEJvdmxPMSt2SFJHZGVsYVB4L3BwWGQxYUFMakZhSnhtbE1tTXZtWGdVRVgrN3h3L1E2ZnJzYVZMbDkvVzFkZXZtMWRaK1FJQXlFUlJHaVNWQnJXMXorSzR1TmNEcE5JQUFKaVFueisrWlFQb2QxMjZmSGRwWU9DbHhxeXNxQnFnSEFDV3hzY3Z2VUNudXdBQW5xK29lTUcvSEFNQTMvSGVTVWg0R3poVThmZnY2VS9idXpkdFJHN3VOYk1qSWg2WWtKOC9NZGZoeUFFT05YYXdJWkhvNzJORm5vaUlPcFVvd1BCOFRNenpXVFpiMWs5VzY4YTk2ZWw3LzNRNC9zell1M2NBZ0tiaEFRSERwaVVsVFczd2VCcEc1T2VQQkFBREVMQTBPWG5GTmNIQlY5ZTZYTFhEYzNPdkxteHV6azlTcStQV0p5ZHY5QUxlRy9QekoyNndXbi8wTzVYNFRkZXUzN1oyOC90YjkrNi8raSszdk9rdGRUaUt2MjFzL0daVVNNZ29BTkJKcFJxVlJLSUNnQzVLWlJkZnVqS1hxd3lBVE1qS1VsOGZFakx5L2FTazl5Y1dGRXhjR0J1NzhKSFMwa2U3S1pWcEFKQ3FVcVdtcWxTcEFKRHJjT1ErVTE3K3RFTVVIZGwyZTNhdmZmdDZIUW00bFJ2ZzVzek1ab2ZYNi9DUDcxZUxaVXVFVkJyeFhFek1zNzgzTmYwV0lwZUhETlRwQnY2M3B1YU5QMnkydjB4MFJVU25UcUpTbWRpeTB0dHkyYWU5ejhmN2pNM0x1LzZEdXJyUGZyUllmaHlqMTQvWlliUHRiTTkrbzRPRHJ3dVZ5ME1CNExHS2lvY2VqNGg0eG45N285ZHJBWUJBcFZKWDR6aFVuTVFxRkxGZFZhcXUvdWsrTUpzL2VMQzgvTUZaUnVPc084UEM3a3pjdXpmeHVjakk1OFljZmsxbXkvUU5ibmRkUDQybTMvZGR1bnc3Y00rZWN5dUE2aE81WGlKcUd5dnlSRVRVcWR3V0dYbDNtRXdXVnUxeVZYK2NuUHlwVkJDa0wxWlV6QitvVm1jOEZCVTE1NnJnNEtzQW9NbnJiWm9RRkhURFUwMU5wWUZLcFg2QVZuc3VBSVRLNWFFRjZlbDVMWS83WGxMU3l2ZUFsYjZLY0twQ2tUWWlKMmVFeE8rZDhPOG1KcjRicTFERVhweWRmYkgvdnFrS1Jkb0JwN01JaDUvVm4yWTAzakxOYUx6RnQzMmoxYnB4WDNQenZtNHFWVGNoSzBzT3dHM3QwOGZxQWx4em82SWVmaXd5OHJFajUwaEllQmNBeGhrTU4wUkpwVkVXajhjU3VHTkg4S1ZhN2NYZnBhV3R2N09vNkE0QVVHM2JwaEpOSnJIbGpYNVhsYXByeTNYK2xYMmZUNUtUUHdhQTk1T1MzdmV0ZXpzaDRaMTNhbXZmUFg0dUVOSEp5blU0Y2kvS3pSMEVBRDhsSjI5TVZpcVRZLzc4TTlhM3ZhUjc5MkxmWi8vbjQ3dW9WRjBBNEdCejgwSGcwTys2VXhTZCtRNUh2aTlOZzhmVENNQStQQ2RuNUNpOWZ1UXVxM1gzc3pFeHo2Z1VDcGtJaUVJYmo4MGFkdTB5N0U5UDM5OVZwZW9hS0pIb3grdjE0L3kzdjFWYit4WUFoRXFsd2I3QzgvS0RCeTkvSXk1dWlYOVpOMGF2SCtPcnRBTkFmbnA2dnY5eGZMM3l2Z3I5SnF0MTAwTWxKYk5maUkyZE55MGk0dlluS2lvZWIrZlhTRVRId1lvOEVSRjFLcDgwTm42VW9kSDBIS2pURFRUSVpJYWxOVFZMcDRlRjNXWFNhRXdBOEg1dDdmc3ZWRlhObnhVV2R2ZDlrWkgzWDZmWFg1ZTBaMC9hcGJtNWwrNUtTOXRsZHJ2Tnk2cXJXeDJXZm45azVBTyt6MjMxa0FIQWoxMjcvdGh5bmQrTTBWamYyTGgrV1UzTjhsdU54bW1EQWdJdUJnQ1ZJS2hjb3VpQzM0UjFMcS9YOVVwWjJTdHZtODF2NjZUU3dBMHBLZDhMZ0RBNEoyZnd2S2lvZVQwREEzc0NRS3hHRTlGTm8ra09BRG1IaDUvNmxMbGNaZmNVRjg4Q2dOVkpTYXY4bDErS2pYMHhTaTZQYXVzNlZ0WFdybnJIYkg0WEFHNHlHaWVQRGc0ZTNWWmFJam8xa3BYS1pQL0tPbkIwNWQyZjMrZ2F1U3N6MDFiaWNwWDQxb2ttazVqdmNPUzNNUVJkM2wrajZXdDN1MjBBb0FjTU5xL1hwcFZJdE1lTGIwZFQwdzRoSzBzb3lNZ29xSEE2Szg3ZHYvL2NlVEV4THdCQW1Fd1dkaUxYMmg3enFxcGUzTlhjdk9mYnhzWnY5RUFnQUlqQUNZMUVJS0svWWtXZWlJZzZsZTFOVFR1WFZWVXRIUjRjUFB6eit2clBweFVXM3ZxZjRPQ3JSNGVFakpsZlVmR1NiNmIxaVFVRk55NnNySHhOcjFBRUFYRHRibXJhRFFEVmJuZjFBMlZsRHdKUTFQZnVYYlhUYnQ5eFVYYjJJT0RvaXJ5UWxTWEVxMVNKU3E5WGVieVlmSk00K2VRNUhMa2YxTld0SGhJWU9NUlhrUStXeVlJYjNlNUdYeG9KSUhHSm9tdHo5KzZiMDlYcWRQLzlkNldsN1JxYmwzZDlmNjIyZjRoVUdqSkVwUnA2YVZEUVpUVnVkNDMvalBZQTRQQjZIZHVibW5hMHR0eHlTSDFMc1VwbDdQbGE3ZmtBRUNPVHhSenZPb25vN3htZmx6ZkJmM2xlVE13TGtRcEZaTXYxRGNCUjc1RWZFaFIwa1V3UVpQdnM5cllhR0dYd2F5UzhJQ0FnODc3dzhQdTFVcWt1eTJiTE9rZW42MS9xZEphV3VGekZWcW0wNlRoaHl2V0EybjlGdWROWkFRRHhLbFY4ak1zVlhXSzMxd0Q0Uy9uUzJ0RDZSZEhSaTN3anBkb2czaDhSY2UvVDBkRlArUm9LNmp5ZXV1UEVTRVRId1lvOEVSRjFLajIwMm95VnljbnZ1MFhSWGVSeUZiNFlIVDF2Vm1ucHJJK1Rrei94SDlMcFUraHlGU2JzMnBYUWNuMnNSbU1Ja2txREhGNnZzNjF6Zlp1Yy9IWExaenBiMC9JWitaWkQ2d0dvUTZUU2tIMHUxNUdiY0xrZ3lGMWVyMnR1ZWZuamJ5Y2t2Q1VSQk1tODh2TDUwOFBENy95dW9lRzdEK3JxVm0rb3EvdnA1L1QwSCs2TmpMdzNWYWxNWFdFMnIyaDU3cGJQMjdiMi9HMXJmckZhZnpsUHB6c3ZSYWxNaVpETEl3cGRyc0pmck5aZmpyY2ZFWjBjMzRTVi9sUlNxUW9BK21xMWYza05tK0IyaTE5WUxPc0F5SjZJakh3Q0FMNXNhUGl5dFdOUENnMGRmMjk0K0wzVGk0cnUrTkZxL1dtQVZqc1FBRlpXVmIxM2g5MCtZMTk2K201QkVJUjVGUlh6eXV6MlZudi9mWDVLUzF2L2RIbjVVNzdsUUVCZjZYSlZBRUEzcGJKYm1Fd1dQcU5yMTd1NjdOalJQVmFoaUFPQUFDQVVBQ3hlcjdXZ3VibWczdTF1QUlDbHNiRkxod1FHRHRuYTFMUVZBQ0lBWTVoY0hnWUFQUlNLYm51Y3puMEFVT3AwbGw0U0dqb1lBSXFkenFLNTVlV1BnWWorRmxia2lZaW9Vd2tYaEZEZmJNaDNHSTEzL21TeGJBU0FGOHJMbndlQUs0T0RyK3FoVnZkWVVGbTUwT0gxMnV1ODNsWjdkaTVVS2k4QmdBS25zK0I0NS9SVjFCK1BpbnJDS0pNWmJ5OHF1Z3VBeS85WlQzOHRoOWIzMW1xN0FrQ0J3K0U3bDBRbUNESVg0TXAxdXc4MGVEd05OeGNWVFprUkZqWkRFRVZoVFgzOXg3Y2FETGNzcWFsWnVxeTZldG44Mk5qNUFMQzRzbkpKeTNQbE94eDVsK1RrREFZT1BZL3F2L3hEU3NxR1JLVXlxYlZydXIyMDlOYWRYYnZ1ZnIycWFzbmowZEZ6WDYrc1hGTGxjbFVPQ0FnWWVMenZnNGhPM04zaDRUTk9aSnZUNjIzK3hXTFo5TitrcERjSGFMVUR5cDNPOHRlcXE5LzJUeE1pazRVQTBQVFg2ZnFucTlYcFVxbFVEZ0FYNkhRWDJyMWUreGE3ZmRzYmNYR0wwbFNxdEM4YUdyNVlsWlMwdXUrK2ZmMkVyQ3hORkhEVU1IdXBJRWdCNEVLdDlzTG1zTEI3RFZLcElWYXJqVzB3bVdxSDUrV05BSUJCQVFHRDlqYzM3MWNKZ3VyMnFLaHBWd1FGWFFFQTM2V2xyUnQ0NE1CNXYxb3NPd0hna2ZMeVJ4OHBMNTlyQkF5QlNxVXUxK0VvQWlCZm1acTZLa1FxRFFHQUw3cDIvV3B5ZnY3a2pWYnJMeE1MQ202ZVdGQXdEWWRHRlhnT2h5VGdVRjNFZGVMZk5oR3hJazlFUkozS0JxdjFsM1AvL0hOQXJ0MWVXQU5VR3dBakFPSHdjSG1FS1JRUlBkVHFIaStVbER4WkJ0VDQ3L3R4WGQzSEpVNW5hWCtOcHUrTGh5dkhVdzJHcWVmcGRPY3RxNmxadHJhK2Z1MXVtMjFQYStjMWFUU1pEMGRHenFsM3Urdi9XMXY3eG82bXBqWm5nMjQ1dFA0Q2plWjhBTmh0cyswQ0FEMmdBd0NYS0xyR0JBWGRFS05ReEh5WGt2S3RiLzlQa3BNL2J2WjZtNWZVMVB3M1FxR0lBQUNIS0RvVWdMVGx1UktWeWlUL0NhVmFMcmNtVWFXS1h4a1h0OHJ1OWRyZnI2dDc3K0dvcURseEtsWHNzT0RnS3dzT1RkcEhSS2RZeTVFN0FPQnJER3h0R3dENW4rbnBPN3VwVk4yYXZkN21jZm41MXdNNE1peSt5dTJ1Q3BQSndrU1RxUWtBYkY2dmJXZER3MjhBWkJmcWRCZHV0ZHUzdmh3Yis5dzBvL0dXdDJ0cjM3bXZvR0I2VHUvZXhmZEVSTXk4TWpEd3lnU0ZJZ0VBR2tTeHdRam80Zzczcm45WVgvK2hiNzRNbHlpNjlqc2MrM2ZiN1h0MjJ1MDdlNm5WdlhxbzFUMStzRmcyaEVtbFJxdlhhMzNYYkg3M1ZvUGgxaTJwcVVkRzlIaEUwZU1HM0FJZ1NBR3BWQkNrejFSVVBKdW1VbldyY3J1cnR0bnQyeTRQQ0xqY045K0lMejF3NkxFanFTQklKWURrKzhiRzd5ODdlUEN5VTVVSFJQOG1yTWdURVZHbk1rcXZ2L28yZytIV0tMazhLbDZoaUZkTEpHb2hLMHR5dlAwTVFPUkhkWFZyeHVyMVkzN3QxdTEzQ1NDWlhWcjZvRW9pVWQ4VkZuYlhTekV4THpWN3ZjMzFIazlETDQybXowNmJiZnVvZ29MUkpwV3E5OXlvcUxrendzSm1TQUJKa0ZRYXREMHRiWHVOMjEyejNXYmJ2clM2ZW1rNEVGWUpWS1VyRk4wQklFT2o2ZlZVZFBUVDUrbDBBd0hnc2NqSXVRRHdYV1BqdHdBd0lERHdBdURRKzZSL2IycjY3YUdTa2prVmJuZjVyUER3V1FFeVdjREFYYnY2QmlpVm9kOTA2ZkwxME1EQW9SVXVWNFZSSmpOK241YTJmblpaMlVNTEt5c1hBTUR2VFUyL1Y3cGNsYytVbFQwTEhIb3RYcUhMVlRqbTRNR3hBUEJRVk5Uc2NMazh2T1YzY1lsT2Q2bGVKdE5mblpkM1RZN0RrYnZTYkg3L2RvUGhkb3ZIWTNtdnR2YTk4WHI5T0x2WGF6OGxHVVpFYmZxa3J1N1RTSVVpc28zTnJoa2xKWGZQaTQ1K1lWcEJ3WlNXcjRhY1dsZzQ5Zjd3OFB1RHBkSmdxeWcydlZwUjhXbzFZQTBBUXIrMVdMN2RZYlB0L0tLeDhmTUVoU0poY2tIQkxRQWMxK2Jrak54Z3RXNWFIQmNuT1UrckhYakE0VGl3dXFwcVZUMWdmYlMwOUxFY2wrdmd4MmJ6NXgvcDlXdjJXYTE3OXpxZEIzRzRSM3htVWRHTUZVbEpLeFdDb0hpNHZQeFJsOXZ0WHRmUThOVTNqWTFmTFM0dmYrM0s0T0FySStUeVNJVlVLaGRFVVNLUlNDUlNVWlJBSWhFa29paDVwN1oyV2FQSFUvK3AyZno1QWFjemUzaEF3Rlg5ZGJwemcrWHlRSWtnU0dXQ0lKT0lvbFFtQ0ZLcEtFcWxnancxWWtFQUFDQUFTVVJCVkNCOXoyeCs3elJuQWRGWnE5VlhWQkFSRVhXVXlYcjk1T1dKaWN0TG5NN2lRcWV6c05MbHFybzJKT1RhWSszVGU5Kyt6UCtscGYwaEV3UVpBQlE3bmNWM0ZSZmZ0YmErZmkxdzZEM3pVeUlpYnI4L0l1S0JFS2swcE5EbEtpeDFPRW9ISHE2SUEwQ0R4OU53VDJucHJHK3Fxeis3eW1BWU9Ub2taUFFsZ1lHWFNBQ0oyZTAyaCs3Y0dUY25NbkxtVTFGUlQ3WVdRNDdEa1ZQcmR0ZjIwV2o2S0FSQkFRQlBWMVE4ODNCcDZaenBSdU5kQytMaVhoRUFZYVBGOHVQRkJ3NE0vYmxyMXgvTzErbk96M1U0Y2kvTnlSbDhnVlk3YUhsOC9MSzU1ZVdQK3orLzZxKzE5OGdmWTdzRWdOZTM3WW5JeUNkblIwWStLQUNDVkJDa0wxVlV2RFNydEhUV3NYT0RpSWlJT2lOVzVJbUlxTE5SNDlDcmlab1BMMnVlajRwNjlGZzdQRkJXOXVEczhQQ0hURnB0NXNkMWRSK3ZxcXY3R01CZkpya0xCb0lmaW9tWi9iUFZ1cVhTNlN4OU5pYm0rV3lISS92bnhzYWZ2NityVzFjRFdQelRSNnZWTVJNQ0F5ZlVlancxUzJ0cWxtWnFOS2J6dE5vQkJTNVhjYW5UV1ZKa3M1V3BOUnJodmRqWTkxK3RybjZ0dTBMUmZiUmVmMTJEeDlPd3BhbHB5MzBsSlk4Q3NDZXFWUEZYQkFaZTFlVHhXTCtwcmYybUVxalNBNEYzUkVUY3ZhU2k0cVZxd0FvQUE5WHFBVnZzOXYraGpXZEcxeVFsclNseE9rdnZMaWxwOVZuY3R4SVMzaTUzT3NzZktpdWIzWExiUUxWNndNalEwSkZOWHEvdGdOMSs4UDI2dWcvYk9nOFJFUkVSRVJIUjJlNHZ6N1lURVJFUm5TN3NrU2NpSWlJaSt1Y29Bd0JkcEVvVnBKTklRc0prTWtPNFhCNGVLWk5GcjI5czNQQS91LzJQa3ozd2k5SFJMdzROQ2hyYTQ4OC9ld0RBRzNGeGYza1RCZ0Q4MHRUMDY3dTF0ZSswc2treE5ERHdraWlaTFBJdHMvbXRrNDJEaUU0L1RuWkhSRVJuaFVCQTN3aVkyOXJlVzZ2dGJYTzVtZzg0bmZ2L3liZzZtQUt0UEdKQVJQK3NMV2xwVzNxb1ZEMDBFb25HOXhxNDF2eW5xV2xyLy8zNys1L3NlYUlWaXVnMGxlcklIQnJUak1aYldrdW5rRWhVclZYa285WHFzSFVwS1YrSWdQaVQzYjRoejI3bld5NklPaWxXNUltSXFMTVJKdXYxazc0Mm05ZFZBSFdwQ2tYS3NSSWZjRG9QRGdzSnVYSkZmUHk3STNOeVJtNjBXamUybG01N1d0cjJZMDBVaDNiMGt2WFVhbnMrRlJIeDFPVGMzQWxtb0JINDYrdWwycHFRTGtHbFNsZ1VIYjNva1lxS09kdVA4V3E3ditObW8vR20vbHJ0T1U5V1ZqNVJZcmRYV1B2ME1WZTRYQlVwZS9ha0JBTDZ6MUpUMXl5cHJ2N3ZCM1YxcTAvSCtZbW9kWHFwVkI4Z2xRWjgzZER3dFZVVXJWYTMyMUx2OVRhWVhhNjZPby9IWE92eDFGUTduVlhGVG1jNVdreFUyVjVQUkVZK21hblZaa29FUWJJb05uYlJuY1hGZHdMQU5wdHQyNGRtODBlK2RNL0Z4RHpyK3l5YVRHSmJ4OHZ0M3IydzVicUxzN012YnF1TUphSi9GaXZ5UkVUVXFWd1dGRFRremNURU56Y2JqVDlQS0N5Y21KMmV2dTlZNmFPenNveGFRQnNzbFFZdmlZOWZrclozYjArMGN4SzNFKzBsNnlLWHA0d0lEaDd4VUhUMG8vZVdsdDdiM212cW9kVm1mSjJVOUdXTVFoRmo5bmhxSFFhRGE0ckJjSE5yYWYwYkJOcDcvTEY1ZWRkL1VGZTMrbmFENGM3dUtsVzNXd29LN3U2bDBXUm9KUkx0RHJ0OUp3QUVxTldhS0xrOGVuVlMwaXBaWHA1c1pWMGRYL3RFOUErN01pZm55dE4xN0p1TXhzblJjbmswQU53UkZuYUhyeUlmSXBVRzk5Qm9lclMyejdLYW11Vyt6NmtxVlVxdXc1SG5FY1VqalFoSlNtVkNuc05SNEZzdWQ3bksvMGFJQWc1TlpFcEVwd0FyOGtSRTFLbDgxOUR3L1VmMTlSOWRGeHg4M1NVQkFZT0ZyQ3hoZFdMaTZtNHFWYmRwQlFXM2xBTEZ5Mk5pM2h3Y0VERDQ1YXFxbDhxQXVnL3E2ajU0eUdhYm5hSFJaRnluMTEvZFY2WHEyOXF4alRLWjhmbW9xT2V5WGE2RGIxWlhMei9SWHJKUDZ1cy9YVlZidStwYXZmN2FlMHRMSHhOTkpxdnYyUDRWNzY0cVZWZlJaQktGckN4aHJGNC9abGw4L0hLVklLZ2VLaW1aODJ4bDViTTNHWTAzcWN4bTFiRytoK3ptNW13QVNGUXFFeFdDb01oMU9ITGRvdWoyUDRkVEZKMzVEa2QrZzhmVEdBQ0VabW8wZmFyZDd1cVhZMktlN2E1V2R3T0FHSVVpNXVXWW1GY0FJTXR1MzVhaVVxVmNGQmg0WVYrdHR1L01rcEs3LzFabUVkRUphVThEM2NuMmVzZnMyaFd6T2pGeDlhaVFrRkd5YmR1TzNPTlh1dDFWbTV1YU52dVd4K3YxNDN5ZnB4WVdUZ0dBUzRPQ0xsdVRtUGhScGR0ZE5UbzNkeXdBNzMrQ2cwZCttSlQwMFQ2N2ZjbWR4Y1gzNHYvZkpITGtPaVlXRkV4OE5ETHkwVmlGSXZZbmkrV25jUWNQVHFvQnl2M1R6Q3dwbWZsd2VQakRpMnBxRnMwdEs1dDdvdGRGUkszalpIZEVSTlRwR0lESW15TWlKanhmVVRFdlZhSG8ybHVueTFnWUU3UFFLSmNibXp5ZUpwY291bWFXbE56em04WHl1KytaOTRzQ0FpNXdBcDVmTFpZdHg3dFovc0ZpMlRENHdJRWhMWWZGdDBjNEVLWlZxMVY1ZG52Wms1R1JjMjh6R204TmxjdERueW9yZXhvQUhvNkttbFByY3RXK1hsMjk1Skh5OG9jdkRRcTZiRUZNekN2VGlvcW1YUmtRY05WK2gyUC91N1cxNzZPZG93WjhNY2I4K1dkc3FkMWU0bHZmY2doL3RGb2RVOUs5ZTNGN3J3UDQvOTUvSWpxOWZML0h2Z2E2WXhtZmx6ZnhaQ2U4ODFYa0k3ZHRDNjRHckcyVmhXL1gxcjR6dWFCZ0VnRGh3WWlJKzUrS2lub2FBTzRzS1ptK3BLcnFkUUJJVmFtU1BrcE0vRFJEbzhuWVpiUHRHcE9YZDkxK2grTUE4UCtWOUdLbnMvaXpob2ExUXdJQ0xrMVRxZEsrYUdqNFlrUk96Z2ovTkNWT1o4bkhkWFdmL0d5emJmclliUDc0Wks2TGlQNktmOENKaUtoVFdSb2Z2L1FDbmU0Q0FFamJ1emZ0ZUpWeUlTdEwySitlZm1RQ3U3UzllOU9HQndkZlBUc2k0b0VKK2ZrVGN4Mk9IS0QxWjlkOU45ZnRpYXV0WHJMczlQVHNMaXBWRjBsV2xxU3Q4d0FRcGh1TjB4Zkd4UzNZYkxWdTNtQ3gvREEySkdSTVcrZHFMY2JqVmVUOUpTbVZYWEo2OU1qT2JtN083clozYjdmMlhCOFJuVDRGR1JrRmNYSjVuSytjT0IxdURRdTdiYWJSZUhlcVNwVmE2WEpWdmx4WitjcXgwcSszV0w2N0l5enN6c21ob1pQclBKNjZWeW9xRmxoRXNmSGx5c3FYQVdDUVRqZm9rb0NBd1QwMG12U1J3Y0VqcTl6dXF2U2RPMU5xQUl1dlhMNXMvLzRoM3pjMWJVaFNLcnZrOXVoeHdDV0tMc1cyYlZvQUxsK2FFUWNPRFAvQ1lsbDN1cTZiNk4rS1ErdUppS2hUaVZVb1lsdFdyajh3bXo5NHNMejh3VmxHNDZ3N3c4THVUTnk3Ti9HNXlNam54dWoxWTRCRHc4ejkwemU0M1hYOU5KcCszM2ZwOHUzQVBYdk9yUUNxajNYTzl2U1N5YVZTcVgramdxODNXeW9JVXZFNHozMk8wdXRIdlJ3Yis1TFo3VGFQeXM2KzlwSFkyRWVQMVlBd0p6THk0UWw2L1hqZzBOQjZBUGdwT1htai85QjYzelpmSTRaL2hmNmVzTEFaQWlCWXZWN3JBK0hoRDdZOGZwN0xsZk9SMmJ6bWVOZE1SS2RHaUVRU1l2VjRyTUN4aDljZlowTE9ZM280SW1KT3RGd2VMUUxpS3JONXRmK2tkcTI1cTZqSStrcE56VXRkbE1xVXlRVUZrNy9xMHVYckpJVWlhYXZOdGpYYll0bXhPRDUrY1pwS2xYYk92bjNuNURnY0J6YzFOVzJ1QVN6K3g5amQxTFFMQVBJY2ptSUFrQXVDWEErb3pYNGpqbjZ6V1A1M010ZERSTWZHSG5raUl1cDAzb2lMV3pMTmFMeEZ5TW9TMnRNakQveDE5dmo3d3NMdWZTRTJkdDVqcGFWem42aW9lTHkxSHV3VDdDVlRMNDJQZi9XNmtKQlJRVkpwVUh1dVE4aktrdDhRRWpMbTdjVEV0K1NDSUcvdEpuMUlVTkNRNzFOU3ZuK3RxdW8xMytSVWkySmpGOTBSRm5aSGU4N2hkeTRCT05RYnZ6ODlmYTljRU9SdHBWM1gwTEJ1ZUU3TzhCTTVQaEdkSE45akx3Vk9aMEhpN3QySm9za2tObm84alo4M05IemhuMjY4WGovdTcxVGtyOVhycjczZFlManRJcDF1a084WitVK1Nrei81dkw3Kzg3ZHJhOThXVFNaeGZXUGordm1WbFM4Q3dFR0hJemZQNFRqbzIzK3dUbmZ4dDZtcDM5ZTczZlc3N2ZiZGd3SURCNzFTV2JtZ3RiazBmT1h5Z0QvL1BQYzN1LzMzOHdNQ3p2ODVOZlZuczl0dER0MjUwd0JBOUtXSnpzb3lsZ0UxSjNOTlJOUTI5c2dURWRGWmFWNVYxWXU3bXB2M2ZOdlkrSTBlQ0FTQWxqM25KOXBMTnJXd2NNb0ZPdDM1UVZKcDBGTmxaVTlIS0JRUlV3eUdtd3Vjem9MM2FtcFdBa2MvSXcvQU84bGd1TkVqaXA1alZheGJ1ck80K0U1ZnBiNDVNN05aS1FoS0lTdExBYjllcmphRzFrdVd4OGUvSVJjRXVSZndObms4VGIzMzdUTWR2bG5YL0pHV3RyR2ZWdHR2aGRtOG9yMnhFTkhmTTFTbkd3b0FlNXViLy9TdEszZTV5aWZrNTQvM1QrYy9DVjFyMGhXSzdwZUdoRnkyd1dyZHNMdXBhWGZMN1IrYnpSOWZGeFIwblc4NVVhV0tIeGtjUExMRzdhNTV1N2IyYlFBWUVoZzRaRWhnNEJBQWVLcXM3T2xIeXNzZjlxWGZZTFgrdUtpcTZyVVo0ZUYzRFpMTEIrVTdIUGt6UzByK01xTEgzK291WFQ1WWF6Wi9kbTFJeUg4QVlGbDE5Vkp3Wm5xaWZ3UXI4a1JFMU9tMU5yUitVWFQwb3F1Q2c2ODZ4bTdpL1JFUjl6NGRIZjFVbUV3V0JnQjFIaytkYjJPMFdoMFRLSlVHRmppZEJiNTFiZldTdFhid1I4ckxIMzRpTXZKSkFGaFRWN2ZHZDBQOGNGVFVuQnFQcDhhMy9OL2EycVh6cXFybWY1ZVM4dTJKWG5leVVwbWlGQVJscGN0VmlYWk1qdmRJUk1URGd3SUNMczUxT0hLbkZ4Vk4veUlsNVl2dnVuVDVla0poNGNSNVVWRXY5Tk5xK3kydXFWbjhvZG44NFluR1FrUW5SYmpOWUxnVkFEWTNOaDZaT1Q1U0xvOWNrWmg0UXErQUhHY3dUSmdkR2ZsZzV2Nzl2ZHRLbzVaSTFMN1BVL1g2V3dGZ3FzRXd0ZjV3MmZkcGZmMm5zMHRLWm91aUtEUTZuYlhBb1VudEx0THBCdCtnMTE4L0tDRGdZdC8raVVwbFlsNlBIbnRYbU0wcmY3Qll2di9KWXRrR29Nbi9mTXVxcXBiZkhSWTJReWFSeUJaVlZTMTZvS3pza1JPNUppSTZlYXpJRXhGUnB4T3JVTVFCUUFBUUNnQVdyOWRhME54Y1VPOTJOd0RBMHRqWXBVTUNBNGRzYldyYUNnQVJnREZNTGc4RGdCNEtSYmM5VHVjK0FDaDFPa3N2Q1EwZERBREZUbWZSM1BMeXgzem5PSmxlc2lBZ0pGUW1DL1hGRnE1VWhnSEFPM1YxYmZad3J6R2JQenJaNzJGQ2FPaDRBUGhmVTlOeG56RWRxOWVQZVNJNituR0hLRHF1ejh1N2Zxdk50blZhY2ZFdHkrUGlsbTFKVGYwRk9EUlQ5UjJGaGROUE5oNGlPakVoUUdDSVZCb2lBdUxhK3Zvak03WUhTcVdCeCt1QmIybUFUbmRPc2ROWnRMMnBhV2RyMi9kMDc3NG5YYTFPTjd2ZDVqNWFiYTk3SWlKbVp0bHNXVDliTEp2dkN3Ky9Id0JHQmdlUEhCa2NQQklBSGk4dmYySk1TTWpvTkpYcXlLaWVRcGVyOE5IUzBzZDJPQnhaOHlNalg3bzBNUERTUnlNakgzazBNdklSTCtEdHYyOWZ2eXliYlpzdi9ac1ZGYTgvVlZIeFpHdng4SzBZUktjWEsvSkVSTlNwUEJ3UjhjZ1ZRVUZYQU1CM2FXbnJCaDQ0Y042dkZzdE9BSGlrdlB6UlI4ckw1eG9CUTZCU3FjdDFPSW9BeUZlbXBxNEtrVXBEQU9DTHJsMi9tcHlmUDNtajFmckx4SUtDbXljV0ZFd0Q0QWJnT1h3S0FZRDhKSHJKNUorbnBhMDF5R1FHQU5qVXJkdjZtY1hGTTM5cWFOaTA1L0NFVHdDa2ZmYnY3eU1WUlVtU1doMlhaN2RYQUhDMmNpd0JoNGVmcGlpVlhRREFMWW9lL3dTRGRicUxaMGRFekFhQWxXYnp5dU45YjhFU1NiQUlpRGZtNTAreXU5M1dKeUlqbjV4aU1OenNuK2JxNE9BUmJ5VWt2TG5SWXZsaHU4T3hiWmZWdXVkNHh5V2lrMWNITkZ5VW16dG9sc0Z3aisvVmJYdnQ5cjE1VG1lZTd6VnRQbnU2ZDkrVDUzVG10WEVvaVVtajZmdGVYVjJidmZpdlYxZS9ucTdScEg5UlYvZkY5cWFtdlkrWGxqN3hzODIyYWJQRnNubDVWZFViZlFNQ3pnbVFTQUpsRW9sVUJNUmZMSlpmRHRydEJ4K0ppbnA0UzFQVGxyWDE5V3MvcjYvL0NvZktTMXgyOE9CbEdUcGRqMnNEQTBjUENneThhSDl6ODM3L1Nqd1JkU3kybEJFUlVhZXlLRFoyMFkwR3c0M3ZtczN2M21vdzNDb0Jqa3hFNXhGRmp4dHdDNEFnQmFSU1FaQStVMUh4N0tUUTBCdGxnaURiWnJkdnV6d2c0UEtXNlFGQUFraWtnaUNWQUpLTkZzdVBzUXBGWEpKU21kUjl6NTYwL1E3SGdYWThJNTlSMjZ0WHVWMFU3ZHRzdG0zRGc0S09PMWxjZUZaV1JCVlFDUno5VEh1eVVwbVNuWjYrM3lHS0RvMUVvZ0dBTzRxTDcxaGNWYlVZT1BUYXAyOVNVNzlSQ29MeTY0YUdyNi9NeWJrS0xaNDdiZm1NZkpKUzJXV0FSbk5PcGtiVDU1NklpSHNBd083MTJ0OHltOTk2cmJaMjhkU1FrQ2xURFlhcFdvbEVDd0JyNitzL0c1bWJlMDI3TTRhSTZEQk9aRWZVOGRnalQwUkVuY3JiTlRYdnJtdG8rT3FieHNhdkZwZVh2M1psY1BDVkVYSjVwRUlxbFF1aUtKRklKQktwS0VvZ2tRZ1NVWlM4VTF1N3JOSGpxZi9VYlA3OGdOT1pQVHdnNEtyK090MjV3WEo1b0VRUXBESkJrRWxFVVNvVEJLbFVGS1ZTUVpDK1p6YS90OHZsMm4yQ3ZXVE9GeW9ybi8rMHZuN05nZWJtdkFFQkFRT0hhTFZEWWhTS0tJVkVvbXB4R2FJb2l0NHF2eHZjN09ibTdEeUhJdzhBY2gyT25OMTIrKzVnbVN6WTd2WGFOMXV0bXhkWFZTMzNwZDFvdFc1ZVcxZTMxaU9Lbm5FRkJWUFJ5dVJSTyszMm5ma09SNzV2T2MvaE9Kam5jQno4dGJsNVUxK2R6clRHYlA3azdlcnFsUmFnRmdCbVdxMHpueXd1Zm14NGFPZzFsd1VFREgyOG9vTFBzaExSU2VHd2VhS085Mi82SlJSNjkrNDlRQ0tSWEExZ0lJQVVBQ0VBbEIwYjFyK0NBMEFkZ0J3QVc3eGU3MmM3ZHV6NEZaelZsSWpvV0k0TXZ5Y2lJaUx5OTIrb3lBc21rMm1VS0lwekFYVHY2R0RvaUQ4RlFaaWJsWlcxQm1mUGpTb2Jpem9PRzR1SWlJaUk2Ri9qcks3STkrelpNMFF1bDM4SVlBZ0FCQVVGWWVUSWtlalhyeCtTa3BJUUZCUUVwWkoxck5QTjRYQ2dvYUVCZVhsNTJMcDFLejc5OUZNME5EVDROcTkzdVZ5amQrL2VYWGVzWTNSeWJDenFuTTdHeGlJaUlpSWlvck8zSW04eW1aSkZVZndTUU5mdzhIQk1tREFCMTF4ekRkUnE5WEgzcGRQTGJyZmowMDgveFlvVksxQlZWUVVBKzZWUzZWVmJ0MjV0YTZiV1RvdU5SWjNEdjZDeGlJaUlpSWpvaUxPeUl0KzdkKzkrVXFuMGExRVVRODg1NXh5ODhNSUwwT2wwSFIwV3RXQzFXbkhmZmZmaGp6LytnQ0FJdFI2UDU0b2RPM1pzN2VpNDJvdU5SWjNYMmRSWVJFUkVSRVRVMGxsWGtUZVpUQVlBTzBWUmpMcjY2cXZ4MEVNUFFTYmo1UHlkbGN2bHdqUFBQSVBQUC84Y2dpQ1VTcVhTWG4vODhVZHRSOGQxUEd3c09qT2M2WTFGUkVSRVJFU3RPZHNxOGtKbVp1Ym5BSVlOR3pZTWMrZk9oU0NjYlpkNDloRkZFWFBuenNXNmRlc0FZTjIyYmR0R29CTS8wOHpHb2pQTG1kcFkxQjRtaytrY0FGTkZVUndJSUFaQVFBZUg5RSt5QUNnUkJHRUxnS1ZaV1ZtL2QzUkFuVTMvL3YxRFBSN1BWRkVVaHdCSUJ4QUtRTjdCWWYzYnVIRG85WDk3QlVGWXIxQW8vdnZycjcrYU96cW9md3JMcUg5bkdjVjhQN1B6bmZsMzV1VGZXVlhMemN6TW5BbmdwYmk0T0t4Y3VSSWFqYWFqUTZKMnN0bHNHRGR1SElxS2lnQmc1clp0MjE3cDZKamF3TWFpTTlDWjFsaDBQSDM2OUxsSUVJVEhBVnpVMGJGMElqK0pvdmpZOXUzYmYrcm9RRHJhT2VlY0UrNXl1UjRFTUJXQXRxUGpvYU0wQVZncWw4dWYrLzMzM3lzN09walRoV1ZVcTg3Nk1vcjUzcW96SnQrWmY2M3ExUGwzMXRSQSt2VHBZNVJJSklWU3FWVDl6anZ2SUMwdHJhTkRvaE8wYjk4K1RKbzBDUjZQeCs3MWV1TzNiOTllM2RFeHRjVEdvalBYR2RSWWRFd21rK2t1VVJSZkJpQUpEUTNGMkxGajBiTm5UOFRHeGlJc0xBd1NpYVNqUXp6dHZGNHZxcXFxVUZ4Y2pOMjdkMlAxNnRXb3JhMEZBSzhnQ0RPenNySVdkblNNSFNVek16TkRFSVF2UlZHTWtVZ2tHREprQ0FZUEhvelkyRmpFeHNheXpQcUgyV3cyRkJjWG83aTRHQnMyYk1ENjlldmg5WG9Cb0JqQXNHM2J0dTNxNEJCUE9aWlIvODR5aXZsK1p1Yzc4Ky9NekwrenFTTC9yQ0FJRDQ0ZlB4NHpaODdzNkhEb0pMMzAwa3RZdVhJbFJGRjhkdnYyN1E5MWREeisyRmgwNWpzVEdvdU9RY2pNekh3WndBeVpUSVlaTTJaZzFLaFJVQ2dVSFIxWGgzTTZuVml6WmcwV0xGZ0F0OXNOQUs5czI3YnRIcHpCb3k1T1JtWm01bEJCRUQ0V1JWRTdhTkFnekpneEEzRnhjUjBkRnZrcEtpckNnZ1VMc0hIalJnQ3dBaGkxYmR1MmJ6czJxbE9HWlZRYnp2SXlpdm5laGpNazM1bC9iVGdUOGsvYTBRR2NDZ01HRE5CN3ZkN1ZNcGxNOGV5enowS3I1VWpDTTFWU1VoSSsrT0FEaUtMWUp5RWg0WTJTa2hKN1I4ZmtFeGtaK1FpQWkyKzQ0UVlNSHo2OG84T2hrMkEwR21HeFdMQnIxeTQ1QUhkRlJjV0dqbzZwdlRJek02Y0JlRXFuMDRrTEZ5NFVoZzRkQ3FuMHJDakMvemFwVklxZVBYc2lNek1UUC83NG8raDBPZ2RFUmthV2xwZVhiK3ZvMlA0cGZmdjI3UXJnQjFFVXRaTW1UY0tjT1hNUUhCemMwV0ZSQzBGQlFiajAwa3ZoY3Jtd1k4Y09oU0FJLzRtT2p2NjRyS3pzakorM2cyVlUyODdtTW9yNTNyWXpJZCtaZjIwN0UvTHZyQmduNFhBNHBvdWlxQjAyYkJqQ3dzSTZPaHo2RzhMRHd6RnMyREFBMERrY2p1a2RIWS9QZ0FFRDlCS0paTHBNSnNPNGNlTTZPaHo2RzhhTkd3ZVpUQVpCRUtZUEdEQkEzOUh4dElmSlpPb0pZS0ZNSnNQcnI3OHVtRXltamc2cFV6S1pUSGo5OWRlRnc1TlB2dHEzYjk4ZUhSM1RQMkhRb0VFcXI5ZjdvU2lLbXR0dXV3M1RwMC8vVnd5RFBGTkpKQkpNbno0ZHQ5MTJHMFJSMUhpOTNnOEdEUnFrNnVpNC9nNldVZTF6dHBWUnpQZjI2YXo1enZ4cm44NmFmOERaVVpFWEFFd0FnSWtUSjNad0tIUXErT1hqZUhTU3h6L1lXSFQyNkt5TlJjY2dpS0w0RmdEbDlPblQwYjE3OTQ2T3AxUHIzcjA3N3J6elRnQlFlcjNldDlGSnlwRFRxYkd4OFVrQUdmMzc5OGROTjkzVTBlRlFPOTEwMDAzbzE2OGZBUFJxYkd4OG9xUGorUnRZUnAyQXM2aU1ZcjZmZ0U2WTc4eS9FOUFKOHcvQVdWQ1I3OXUzYnpxQTVKU1VGTVRIeDNkME9IUUt4TWZISXprNUdRQlNldlhxMVJsS0ZqWVduV1U2WTJOUld6SXpNNGNCTUdWa1pPQ0dHMjdvNkhET0NPUEdqVU5HUmdZQW1ESXpNNi9xNkhoT3AzNzkra1VBbUs3UmFNUW5ubmlDUGZGbkVJbEVnaWVmZkJJYWpVWUVjTmZodkR6anNJdzZjV2RER2NWOFAzR2RLZCtaZnlldU0rV2Z6eG4vRjE4VXhaRUFjT0dGRjNaMEtIUUsrZkpUSXBHTTdPQlEyRmgwRnVxRWpVVnRFUUE4QmdCVHBreGhKYTJkSkJJSmJyNzVadC9pWStqa2pUVi9oOWZydlErQWNzeVlNWUxSYU96b2NPZ0VHWTFHakI0OVdnQ2dkTHZkOTNaMFBDZUJaZFJKT0F2S0tPYjdTZWhFK2M3OE93bWRLUCtPT09OelRoVEZhd0JXNU04MnZ2d1VCS0hESy9Kc0xEbzdkYWJHb3JiMDdkdDNJQUJUU2tvS0JnNGMyTkhobkZIT08rODhwS1NrQUVEZjNyMTdEK2pvZUU2SG5qMTdoZ0M0WGFGUXNFZmxESGJERFRkQW9WQkFJcEhjM3J0Mzd6TnFoa0tXVVNmdlRDNmptTzhucnpQa08vUHY1SFdHL1BOM1JsZmswOVBUZFFBeUF3SUNrSjZlM3RIaDBDblVvMGNQQkFRRUFFQ2Z3L25jWWRoWWRIYnFUSTFGYlJGRjhUOEFjUFhWVjBNUU9yemg5NHdpQ0FKR2pCamgrL3lmRGc3bnRKREpaTU5FVVZRTkhUb1VldjBaTVc4anRTSTBOQlJEaHc2RktJcHFpVVF5cktQak9SRXNvMDdlbVZ4R01kOVBYbWZJZCtiZnllc00rZWZ2aks3SUs1WEtIZ0NRa3BKeVVzTkNjbk56NFhRNmp5dzduVTdrNXVZaU56ZjN5RHFielhZS0lqMjlEci9iOEcvNTVwdHZVRkJRQUFEd2VyMVlzMllOR2hzYmo3dWYyV3hHWGw3ZUtmK2VKQktKYitpem9GS3BPcXlWaG8xRlo2L08xRmpVQmdIQVNBQzQ0SUlMT2ppVU0xT0x4cHF6N203RmR4TXhhTkNnRG82RS9pNi9QT3p3RzhNVDhJK1ZVWldWbFNnc0xHeDMrdlhyMTJQdDJyVW5kQTVSRkdHejJXQzMvM052dlQxRHk2Z3o3bStUMSt2dDZCQ08wc0g1L28vbjMvNzkrN0ZseXhZVUZSWDlaZHYyN2R1eFpjc1dXSzNXVnZkdGFHaEFWbGJXVWV0YTFqbWFtcHJ3KysrL243cUFqNk16L2Q3S092TGtwMEJQQUw0SzN3bHhPcDI0K2VhYjRmRjRNR2ZPSEZ4KytlV29xS2pBNk5HakFRQi8vUEVIWG5ycEpXemF0QW5QUGZmY2tVcGNZMk1qcGs5dmZhSnJyVmFMN2R1M3Q3cHQxcXhaR0RWcUZBREFhcldpcWFucGhHTU9EdytIMCtsRWVYazVzck96c1dQSERtemV2QmtqUm96QVYxOTlkY3g5Rnk5ZWpJaUlDRlJXVnVMenp6L0hsQ2xUanJUQ2xaZVhZODZjT1pESlpQajIyMi94N3J2djRwMTMzc0c2ZGV2d3hodHZRS2xVdG5yTXhzWkdUSnMyRGZuNStiajY2cXZ4NktPUG52QTFIVXR5Y2pKMjdOZ0JITXJuZis0MzFNL2ZiU3c2bFd3Mkc5UnE5VC9TZXVwME9sRldWZ2FwVklyWTJOaFcwOVRYMThQdGRzTmdNTFRybU45ODh3M1MwdEtRa0pBQXI5ZUxUejc1QkpkZGRoa0NBd09QdVovWmJFWjlmVDBpSWlLZzBXaE8rRnJhNG1zczJyRmpoNit4cUVQK2o3V2xUNTgrM1VSUlRFeElTR2d6RDA2bFhidDJJU2twQ1RyZHliVnBWRlZWUWF2VlFxdlYvbVZiWldVbGR1L2VEUUFZTW1USTM0cnpSTVRHeGlJK1BoNkZoWVZKZmZyMDZiWjkrL1kvLzdHVG4yWVpHUmxhQUpjckZBcWNjODQ1SFIxT20vN3Bjc3ZsY3JYNmYvQlVFVVVSZHJzZGdpQkFyVmFmc3VQMjc5OGZjcmtjTHBmcjhveU1ETzJ1WGJ0Ty9DYmhIL1pQbFZFdWx3c1BQUEFBQ2dvS01ILytmUHo2NjYvNDhjY2YvNUx1NG9zdlBuSi90bmp4WWhRV0Z1S2FhNjRCY0toOFc3WnNHZWJPbmR2bTZKV3lzaktNR0RFQ2dpRGd4UmRmeEsrLy9vb0hIM3p3dEYwWGNHYVdVZi8wM3laL1Zxc1ZLMWFzd0taTm0zRDc3YmUzcXlKcXM5a3diTmd3cEthbVl2YnMyYTNPZGZTZi94eHFQM3YxMVZjUkhSMTl5dU51cVNQei9aL09QMTlkb2FtcENZc1dMVUpjWE55UmJRY1BIc1RVcVZNaENBSTJiTmp3bDMyZFRpZEdqQmdCcTlXS05XdldJREV4RWM4Kyt5eSsrdW9yckYyN0ZxR2hvUUNBMmJObjQ1ZGZmam1TNW5UclRMKzNaM3BGUGdNQWtwS1NUbmpISDM3NEFSYUxCWUlnb0dmUG5nQndWQ1hCWnJPaHRyWVdaV1ZsbURKbENoNS8vSEZjZHRsbGNMbGMyTE5uVDZ2SE5KbE1SL1h3K3dzTy92L0gzcFlzV1lKVnExYWRjTXliTm0xcWRYajNMNy84Y3R5V2FwZkxoZWJtWm93ZlB4NW1zeGxxdFJyang0OEhBSHo3N2JjQUR2VUlCQWNIWTlLa1NkaXdZUU4yNzk2Tjc3NzdEc09IRC8vTDhlcnI2M0g3N2JjalB6OGZBUERaWjUvaHM4OCthL1A4R3pac09PbzdhQSsvZk0wNG9SMVByWk5xTEdyci84SHhLQlFLQUVCMmRqYldyVnVIcEtRa2pCeDVhT1QzZGRkZGgrcnFhc3laTXdkWFgzMDFuRTRuWnMrZWpaNDllMkxTcEVsSG5idTFFUkpCUVVFb0x5OC81dm5WYWpWQ1FrS1FuNStQRzI2NEFYcTlIdDkvLy8xUmFieGVMOGFORzRjREJ3N2d2UFBPdzhLRkM0L2F6c2FpVTBNUWhFd0E2TldyMTJrLzEvTGx5N0ZreVJMMDZkTUhpeFl0Z2tLaFFGbFpHVzY4OGNZMjkvSC9mN0ZxMVNvc1hMZ1FKcE1KQ3hZc2dGUXFQU3J0amgwNzhOQkREd0hBWDFyV1Q3ZGV2WHFoc0xBUWdpRDBBZERwYjVMYlN5cVZtZ0NvZXZmdXBQQjVad0FBSUFCSlJFRlVmY29xbEIxWmJnR0F4V0pwOXptbFV1bFJmN1AzN05tRE9YUG1vRnUzYm5qdXVlY3dkdXpZZGwyUFFxSEE2dFdyQVhSc1pVK2owYUIzNzk3WXVuV3JXaWFUWlFMNCtXOGY5RGd5TWpKaXVuYnRXdjdSUng5NVRtYi9mNnFNc3R2dDhIcTlzRmdzbUQ1OU9sSlNVbHE5NTZtcHFZSEpaTUsxMTE3N2wyMy8vZTkvOGV1dnYrS3h4eDdEcTYrKzJ1cDVEcjhqR3FJb1l0T21UVmk3ZGkwU0VoSXdkdXpZVTN0QkxmelRaZFNaa3UrdFVhdlYrT0tMTDFCWldZbWxTNWUycXlLL2Z2MTZORFEwNE1DQkE0aU1qR3cxamUvL2s4dmxPcVh4SHN2SjV2dVpsbit2dnZycWtjN0x3Njl2QXdCTW5Ub1YyN1p0Z3lpS0VFVVJGMTk4OFZIN3paZ3g0MGdIZ2RWcXhmejU4OUd2WHo4WURBYlliRGE4OWRaYlI5TFcxOWNEQUJZc1dJQ1ltQmpjYzg4OXA3M3pyYlBjVzV6cEZmazBBQ2ZWK3JKeTVVb0FoNFpIK0ZyZi9GdnhQUjRQbm52dU9VUkdSbUxWcXY5cjc4N0RvcXphUDRCL3o4d3dMQUlxS2JocmFxRHl2aXFEcUxna2lRc3U1VksybUV1YWExYVlDK25yNjZ0bVpXcVdwUzIvVXRNRUxSTVVsTlNzeEFVeFpWVVJUWEVYeFFVRkJCbVllYzd2ai9GNW1tRWRCcGdGNzg5MWVWM01PRE9jNFR4ejVwejczT2VjcmRKQW8xNjlldGl5WlF2MjdObUR6WnMzbzJ2WHJwZzVjeVlBb0VHREJqaHc0QURxMTYrUHdNQkFBTUNycjc2SzgrZlBWOHY2eFRwMTZ1Q3BwNTZDazVNVHJsMjdCZ0Q0NFljZjBLNWRPL2o3Ni9aYktENWc3dE9uajVTdTR1RGdnRmRmZlJWZmYvMDExcTVkaTI3ZHVxRk5temI0NVpkZkFBQ0ppWWxTVkRJdkx3OUtwUkkvL1BDRDlHRlp2WG8xV3JSb2diUzBOSVNFaENBakl3T0FiakRVdm4xN2c3SStmUGdRQnc4ZUJPY2N6czdPVWtldk1zUjY1WnkzcitDaFphcHFnd2NUZzBWOSsvWTFLVDFQSE9UczM3OGZXN1pzUVVCQUFFYU1HSUc3ZCsvaTFxMWJBQUF2THk4QXVuU2t3NGNQSXlZbUJoY3VYTUNpUll0Z1oyZUhxS2dvTEZ1MnJNUnJseFdVMFJjWUdJZ1ZLMWFVdUQ4bUpnYXpaODh1Y1g5c2JDeDhmWDJsMjF1MmJNSGJiNzlOd1NKWTd0b3pSZmZ1M2ZIOTk5OGpJU0VCaXhZdHdzY2ZmNHk4dkR4a1pXVVo5ZnlPSFR0Q3E5VWlMaTRPcTFhdFFraElTQTJYMkhoNlFiaU9BTUlzV0JRRDFkQVo2d2dBenp6elRMV1Z5Wkx0RmxDNUpRSXRXN1pFUkVTRWROdkR3d01QSGp6QS92MzdFUlFVaEN0WHJoZzlrQmRaZXJEM3pEUFA0TVNKRTREdVdxM3hnYnhDb2ZqdmhRc1hodnY2K3U0UUJDRzhidDI2TVRFeE1aVlpxMmVXTnNyVjFSWGZmZmNkUWtKQzBMaHhZeFFVRk9ETW1UTUdRVUg5NzZIU0xGaXdBQys5OUJLT0hqMktpSWdJOU8vZnY4UmoxR3ExOVBPYmI3Nkp4TVJFMUs5ZnYvcmVTQm5NM1ViWlNyMVhWS2VwcWFsbFBrYS9QeUFHNmthT0hBbTFXbTFRejhYbDVlVWhOemNYZG5aMmNIQndNTEhreGpHMTNtMmwvZ0JkSm1aRVJBUVlZK2pWcXhjdVg3Nk1ybDI3QXRCbFBxZWtwRUNwVkdMbzBLRklURXhFdTNidHBMSFlnUU1IY1BMa1NlbTFqaDA3aGp0MzdtRGp4bzBJQ3d2RDNyMTdjZi8rZllQZmQvaXdydGw4NzczM2F2eTlXVXZmd3RZSDhtNkFicWF4TW80ZVBZb3paM1RCRTcxakJPRG82Q2ltdGlFM054ZjE2dFhEMkxGajBiWnRXeFFWRlNFek14TWVIaDd3OHZMQ2Q5OTlCd0R3OC9PVE9paUhEaDNDc21YTDBMVnJWMmtnZitmT0hRQ1EwajhBWFpUcHJiZmVLbEV1TWJJNGF0UW92UHZ1dTZXV2ZkKytmV0NNU1kzWDQvTU1qVForL0hqczJiTUhseTVkd3FlZmZvcEJnd1pKSGEyc3JLd1NIWGY5cUhkUlVSSDI3ZHVIaFFzWFFxdlZvbHUzYmtoSlNjR2xTNWZnNCtPRGlSTW5RcWxVSWpJeUVwczNid2JuSEczYnRzV3laY3RNU29uV0c1U1ovRTFhRFEyZXljR2lxamgwNkJBQVNDbXpZb2ZGMGRFUm5wNmUwdit0V0xFQzgrYk5RMVpXRmpqbkZiNnVPSE1uZHRZZEhCd01VbDdMbWhsdjFxd1pYbjMxVlp3N2R3NnBxYW53OS9kSGt5Wk5rSmVYaDZpb0tMUnIxdzZkTzNkR3c0WU5uN2hnVVZsczZjdlcyOXNiYjczMUZyNzQ0Z3RrWjJmai92MzdTRTFOQmFDN1pvNGNPUUpBbDIweGVQQmdBTHJaVy9Gdjd1M3RqUWtUSm1EZHVuWEl6TXhFZm41K3RTNkRxQXE5ejY3NXA0L0tVUTNYeDc4Qjg3ZE41YW1wZHFzMGovZTNrRFJzMkJEVHAwL0h5cFVycGZaR3Z3eXBxYW5ZdlhzM3VuWHJKZ1VNaWc4Q0xEM1kwNnZMZjFmTEN4cUJNZWJCT1ovR0dKdVduWjJkcFZLcElobGo0ZG5aMmI5ZnVIQ2g3QkdQanRuYUtJMUdnODgvL3h3eW1ReUxGeThHb011c1hMSmtDWGJzMkZIaDh4czNib3p4NDhmajNMbHphTk9tVFlWQkl6RzQvSi8vL0FjREJ3NnNhdkhMWllrMnloYnEzWlR2ZEpIWXI0bUxpOE81YytjQUFBTUhEcXl3M3NlTkd3ZWc3RW1ONmxTVmVyZUYrdnY3NzcreGFORWlBTURZc1dNUkd4dUw2OWV2WStMRWlkQm9OTkwzeGVMRmk2RlFLQkFSRVFHTlJvUFBQdnNNYmRxMFFXcHFLdGFzV1lOSmt5YWhTNWN1bURGakJqdzlQZUhrNUlURml4ZkR4OGNIWjg2Y3dkYXRXL0hDQ3krZ1g3OSsrT0NERDlDOGVmTVNXWUUxd1ZyNkZyWStrSzhMb0ZKck9nVkJ3T3JWcTZYYkRSbzBRRnhjSERJek0zSDc5bTNwd3o5MTZsVGN2My9mSUtML3lTZWZvSC8vL2xDcjFkS21DajQrUHRML2k0TmdjYzF3VVZFUnNyT3pBUmdPNU8zczdLUVppTklvRklwU084RTVPVGtZTzNhc3dYM0RoZzFEdTNidHBOdGlBS0c4MTU0N2R5N1dyRm1ET1hQbUdLejMzN1ZyRjVvMGFZS01qQXpwUzZ4NEdteno1czB4Yk5ndytQbjVZY0NBQWJodzRRSm16WnFGN2R1M1MxRTNyVllMT3pzN3pKZ3hBK1BHalpObU1DcExMME9pY3BHYVlxclk0SmtVTEJJSFBzQS9uY1d2di83YVlDM3I1Y3VYcFJUQTRuOW5jY1BGNWN1WFkvbnk1ZEw5ang0OWdwK2ZYNG5mOTlkZmY4SGYzMTlLaFgvcHBaY3dlL1pzeE1URVlPSENoZEk2d1NOSGppQWhJUUZUcGt5Qm01c2I5dTdkVzZMQnUzZnZuaFRBMFdxMU9IZnVITHk4dlBEZWUrOWg5T2pSVXVyK25EbHpzSEhqUmdDNnBTanZ2ZmNlRkFyRkV4Y3NLazhWcjczbUFOQ2tTWk9hS0ZvSlk4YU1RWWNPSGRDbFN4YzhmUGdRR3pac0FHQVlMTlJ2dHdJREErSGc0SUJkdTNiQndjRUJreVpOUXQrK2ZhWEFwclVRTTY0WVk4MHNYSlFTcW5oOWRBQ3FkeUJ2NlhaTGZMMUxseTVKZThyby80NjdkKy9peFJkZnhNT0hEMHNOaG92bGV2SEZGNlZsYUlJZzRNY2ZmOFM1YytmdzIyKy80Zno1ODdoOCtUS0Nnb0pLUE4vU2d6Mjl1dXhRNVJjekFXUE1EY0FFenZrRVYxZlhIQjhmbjkyTXNYREcyTjZFaElUU2RyUTFTeHQxNjlZdGpCOC9Ia0ZCUVFnT0RwYnVMeW9xd3NPSER5c01CZ21DQUkxR2czSGp4a0VtaytIdTNiczFXdDdLc25RYlphMzFIaGNYSi8xODU4NGR6SjgvSCsrKys2N0JkOUxObXpleFpNa1NCQWNIbHdqMmM4NnhkdTFhNlhaNS9XNUxxSzU2dDliNmUrYVpaOUM3ZDIvVXFWTUg3N3p6RG5yMTZvVXZ2L3dTeWNuSkJ0bVZ5Y25KbURWckZwNS8vbm5FeGNXaG9LQUFnRzRmb3hNblRzRER3d01OR3piRXNXUEhwSEdCMkRiZnVIRURzYkd4NEp5alI0OGUyTHQzTDdwMDZZSUpFeWJVNkhzRExQKzVGZFdLZ1h4bE5yYjU0WWNmREhhbFAzZnVYS2twR0ptWm1RQUFOemMzTkczYUZFMmFOSUc3dXpzQVhacnhvMGVQNE9Ua1pOQ2dpQ2tlRFJzMkJLRHJkSERPb1ZRcVRkNUFTcDhnQ0xoKy9ickJmZGV2WDBlOWV2VkszYnhEbjM0RDFxMWJOM1RwMGdWTGx5NlZNZ2FNZGY3OGVYaDVlZUhreVpPSWlJakEyYk5ucFhXTjRqb1hRUGNGKzgwMzN5QThQQndlSGg2b1g3OCtnb0tDU3AzaEtFdDFEZVQxbWREZ1ZUcFlWQjMwQXdlY2Mra0VBV2RuNTNJampjYWtsb3RybTRjT0hWcnFhLzM4ODg5WXYzNDlBTjF1b2FXZFQzM2l4QW1EMmF5clY2K2lXN2R1V0wxNk5YcjM3djNFQll1TVllcTFWNU1iZHdHNnpBWnhsbEVjU1B6eXl5KzRjZU1HR0dNR1g0aHVibTdvMTY4ZkRodzRnUHo4ZkRSdTNCZ0toVUlLZUlyUEwyc3BCbEJ5RnJTbTE4enJCWGhxdkk2cndvVHJvd0VBcXpwMnJycmFMZjFaNytUa1pIVHUzQm1BTHBqKzhPRkQ5Ty9mdjhRR2Y3MTY5Wkl5amZUVDNEVWFqVUdhZkZKU0VwS1NrcVM5Y1VUV01OalRxMHZqZGhDdFdhNk1zZEVBUm5QTzgxVXExUjdPZWJoU3FZeis2NisveENOdHpOSkdwYVNrSUNzckM2R2hvYmg0OFdLbHIvbW9xQ2dzWGJwVXVwMlFrRkJtdTlPdFd6ZG9OQnBFUjBlalVhTkdWU3Ezc2F5c2piS2FlaGVkUFhzV3MyYk5RbVptSnQ1OTkxM3MzTGxUYWpNV0xWcUVoSVFFVEpnd0FXKy8vVFplZi8xMWFVSXVNaklTWjgrZU5YZ3RzZDRGUVRCWVF5MStMNFdIaDZOVnExWm1lRmMxVnU5V1UzK01NWHo0NFlkUUtwV1F5V1N3dDdlSFRDWkRaR1FrWEZ4Y01HblNKS3hmdng3YnRtMURTa29LZ29PREVSd2NMR1U0dFcvZkh1M2F0Y09qUjQrd2JkczJBTURycjc4T2YzOS9GQllXb203ZHV0aTdkeStPSERtQzY5ZXZJeW9xQ21xMUdtUEdqSUZXcTYzeFdYbHIrZHphK2tEZUZZRFJNM0ZxdFZwS2lSZTFiTmtTdnI2K2FOU29FUm8xYW9UWTJGaWNQWHNXNDhlUHg5U3BVMHROTlE0UER3ZWdtNFVVMTNxMGI5OWVtcDBQRFEzRjFxMWJwVUZ0WVdFaC9QMzlzWEhqeGlyTlZ0V3JWdzhKQ1FuWXNHRUR2dnJxS3dDbWQ0TGxjam5xMUtrRG1Vd21IY3RSMmpwbC9VNzM0Y09Ia1ppWWFKRFI0T0xpZ2o1OStzRGYzeDhCQVFFUUJBRUhEaHpBaVJNbmNPclVLZHk2ZFF1M2J0MENZNnpNNVFKbDBSOWtxVlFxTFFBdEFBMEFEZWU4aURHbUVXOERLQUtnWVl4cE9PZlNiUUN0eXZrVlZ0UGdGZmZubjM5S1ArL2R1eGNMRml5QWs1TVRvcU9qS3d3cUZCVVZJUzh2VDlxMEpUOC9IdzhlUEVDOWV2V1FuNStQUFh2MkFOQ3RieDgzYmh3S0Nncmc3dTR1TlhwS3BSTDI5dlpRcTlWZ2pNSEJ3UUhEaHcrWGxxT1VSNHhRUHNuQklpTVpjKzI1Rml0ampWaTVjaVYyNzk0dDNVNUlTTUQ0OGVOeCt2UnBlSHQ3bDVoSlhiNTh1VlFQTXBrTUlTRWhCcnZObW5zenU0cUlmei9PZWZuSEkxZ1hxMjJieWxPVmRrdWZtTWtHQUpzM2I1WUc4dUpPNWZ2Mzc1Y0NrbE9tVE1IVXFWUExmQzJsVW9uMTY5Y2pMaTRPNjlhdHc4Q0JBL0h5eXkrWDZEZFl3MkJQdnozeThmRjVWaWFUQ1lJZ2FPVnl1VllRQkcyeG56VUtoVUtyMVdxMWRuWjJXbzFHbzFVcWxWcU5ScU10TEN6VXVycTZhZ29LQ3JUWjJkbGFWMWZYNXdEc2d1bDlQaWNBTHpMR1hpd3FLb0pLcGRvTklCeG11Z1lIRGh3SXVWeU8vLzczdi9EMzk1ZFNwYXVpdExYVk8zZnVSSjA2ZFpDZG5XM1N5VUttMG0ralZDcVZhV3ROYW9aRjZ4MEFJaUlpc0hMbFNoUVdGc0xGeFFXZmZ2cXBRZUR2azA4K3dieDU4NUNRa0lEUFAvOGNKMDZjd05LbFMrSHE2b3F2di82NnhPdmR1M2NQaXhjdlJvc1dMVEIzN3R3YUwzOTV6RkR2RnErL3dzSkM3TisvSDVHUmtkS3BYcDA3ZDhhU0pVdlFyRmt6QkFRRVlNR0NCVGg5K2pUZWV1c3RlSGw1WWZEZ3dmRDM5OGZreVpPUm5aMXRFSXlaT0hFaTZ0YXRLMDBlaVB1REFicStEQUJNbno0ZEw3LzhNdDUvLy8wYWZXL1cwcmV3OVlGOHBkamIyNk5CZ3dad2NYSEIrZlBuQWVobXovVUg5NFdGaFRoNzlpeXlzckpLSGNTZk9uVksrbktYeStWd2RuYVdPaDNpVHVGYXJSWmFyZUgrUllXRmhkV1Mxc001TitoMFAzcjBDSTZPamhWdUNnTDgwOEcrYytjT1ZxMWFoYUNnSURScjFneWZmdm9wQUdEQWdBRndjbkpDZm40K2Z2dnROd0NRVXJJQlhWcis4T0hEY2UvZVBlellzUU5lWGw1NCt1bW5JWlBKY1BIaVJWeThlRkY2ckx1N093SURBL0hnd1FQY3UzY1BiN3p4Um9WWkF4V1FQZjVuQi95ei9xazRVOWRib293R2p6SG15am12Vk5yMnhvMGJTOTBvcWJSVVVKRisvZWwzSGdWQmtOYVBhN1ZhYWYxV2FlYk5tNGV1WGJzaU5qYldZRFowMWFwVldMVnFGUTRmUG95SWlBaHA4OFAwOUhRc1dyUUljWEZ4bURwMUtpWk5tZ1FBbURScEVucjM3bzNSbzBlamZ2MzZVb2ZabUd0TWY4MlZEUWFMQkFERy91UGl6NHd4Z1hOdThQK1A3M00zc2hobGZkbldBVkRqRys2VTV0NjllemgrL0RqaTQrT3hhZE9tTWg5MzhPREJVdS92MGFPSDFJWUF1aG42anovK0dBQU03amNIdmI5Zm5jZDFMTllkTitabnpqbG5qSlgxR0lQYmordGR1cDh4eGgvZkZoNy9QMzk4clhER1dGTWoyNnV5MnFiNm5QTnE2NHhadXQzU2QrUEdEZW5uZ3djUElqVTFWVG9DdGpqeC9mLzU1NS9vMmJObnFlZEY2KytGczIvZlB1emJ0NjlFR201cHpEM1kwNnZMZW95eGc1eHpNTWFrOXlTVHlTRGVKNWZMcFdDYVZxc0ZZMHdLM3RyWjJVblpDUlVkNzJraThWcDJBc3pUUnZYcjF3OVBQLzAwMnJScEk2MjdGZDl2UlROdnc0Y1BSMkJnb0ZHYkticTR1Q0E3Tzd2TU02MXJnbjRiWmJaZmFocXoxdnNubjN3aTdYZlJva1VMakI0OUdxZFBuMGFYTGwya3h4dzZkQWlCZ1lGbzNibzFmdm5sRnh3NWNnUnZ2LzAyZnZ6eFI3UnMyUklPRGc0RzdZbFdxOFhwMDZkeDlPaFIrUHI2b20vZnZqWDZIc3BqZ1hvM2EvMkpweCtKZzI2bFVvbkN3a0lrSnlkajJMQmhKUjV2WjJlSGMrZk80ZHk1Y3dnTkRZVzd1enVjbkp5UWxaVUZ0VnFOK3ZYcnc4SEJBYnQzNzViYVpuRmNjZi8rZmVUazVLQlJvMGF3dDdjM1dNNWNVNnpsYzJ2ckEva2NBQTN5OC9PTjNoUkRwVkxoelRmZkxQVjRFdUNmWFFpTHArT0k5SDlQbXpadHNIRGhRbW5kK3NLRkM3Rnc0Y0lTenhIVFFLcmpRMVA4cUxuaHc0ZGp6Wm8xQm9OazhmK2JObTFhYXNyeEgzLzhnZjM3OXlNbEpRVy8vdnFyTkpCLzU1MTNwTFJuc2JOZC9QMG9sVXJNbkRrVG16ZHZMbmZHUXArYm14dDY5T2hSNmZlcTEwbktUa3hNYk9UdDdhMXdjSEJRQUxDVHkrVUt4cGlpb0tCQXdSaXprOGxrQ3NhWUFvQWRZMHloMFdnVWpERUZZK3hvcFgreGp0amdtZmowNnJGOSszWmN1SEFCZ0M2anBMeGpCa3M3Y2s1ZmJtNnV0TzVaNU9qb0NFRVE4UDMzM3lNZ0lBQnQyN2F0c0V6NmcyeVJlSEtEeUVhRFJWcm9na1VLQUVZZmVsM2FOVkxGNjRZenhyZ2dDUG1NTWVlQ2dvSWEzVGh1NGNLRm1EeDVzc0VYcXlBSUZWNVBvaFVyVnVEQmd3Y0crM01vbFVxREwxTDkyVmh6Zk1IcUU5ZmJBY2lEYmxBc0F5Q0hrWFZjbWZQUGk5ZDdlYmVyY0kySWJaTWRBSk9YbGRTa3FyWmI0b3lyR0FSY3RXb1YxcTlmTDMzZmZQUE5OMWkzYmgyVVNxVzArV0o1ZlFCeHFaQStKeWNudlBiYWE5SnRheGpzNlFYN2xkRHRXaTh2L284eEp1ZWN5d0VvOUg2Vy9uSE81WXd4T1hUdG1QNy9hVG5uZzVPU2tuNFhmNGxLcGZvV1FObnBEUC9JWjR6OUtnaEN1Sk9UVTNSc2JHenU0K2V2QWVCUzAyMlVxUGdHaE9LUlU2WWN2eGdYRjRmbzZHaDgrT0dIQ0FvS2trNVBxRnUzTHE1ZnYxNWlOK3lhcE45R0pTWW0xbmgybUszVSs4aVJJN0ZyMXk3MDZORURyN3p5Q3FaUG53NUF0emRWcDA2ZGNPL2VQWHp4eFJmSXljbkJnZ1VMTUhQbVRLeGZ2eDRMRml3QW9EdU54ZGZYMXlDUTUrN3VqdmZmZng4TEZpekEwcVZMNGUzdERROFBqeHA3RCtVeHRkNXRwZjZlZnZwcFRKNDhHV2xwYVJnNmRDaGNYRnl3ZCsvZU1oOC9hZElrSERwMENMLy8vanZHakJtRFhyMTZBZEJ0RUg3a3lCSE1temNQL2ZyMU0zaU9lSExKNTU5L2p0RFFVSHowMFVkU0JsZE5LOWEzc0JqcjZ3RlVUamFBQm5sNWVVWWZPelYvL3Z4eUw5d09IWFI3ektTbnB5TTNON2ZFenJoZVhsN3c4L01UajRpcEVPZGNpaHBYZFNBdkNBSysvdnBydUxpNFNLbkcrZm41bURWckZuYnUzQ2wxNk1SSTFWZGZmWVhtelp1WGVCMXhBRFZnd0FDRFRxb3hzNlhGLzNiaWVpS3RWbXR3cElSY0xpL1J1YThzL1lFOEFDRTFOYlVRUUtVT09sYXBWR0VBWGpmaW9Xb0F4eGhqaCtSeWVlang0OGYvZnZ6OFQxSEpZTkc0Y2VPa2RlVVpHUmxTMENnME5OVGdQUG9yVjY1SWF6bjFOM1VSM2JoeFExcENJVnErZkxuVWtBbUNnRGx6NXVEZ3dZUHc4UENRL3Y0QkFRRklTRWdvc2RuZEo1OThndXpzYkhUcTFBa3BLU2tBZENsSXAwNmRRbVptSnBZc1dZSk5telpWZVBabThVRjdhV3cwV0tRL2d5NExDQWlRM2JselI5YXdZVU5aYm02dXJLQ2dRT2JzN0N4VHE5VXlyVmJMSEIwZFpVVkZSVEtsVWluVGFEUXlqVVlqL2F6VmFtVjJkbllmY2M1ZksvbGJTeWhnakIwVkJPR2dvNk5qMk5HalI5TUJRS1ZTZlFUQU9TOHZyMGEvYkJVS1JZbHNJUThQRHl4YnRnekxsaTNEaHg5K2lKNDlld0xRdFdmVHAwL0hpUk1ucXZUWk5pZXhqaGxqT1FrSkNjVTdTMnpVcUZHeU8zZnVzTnpjWEphZG5TMXIxcXdaVTZ2VkxDOHZUNmJWYWxtOWV2VllRVUdCVEt2Vk1ySGV0Vm90RXdTQmFiVmFabTl2THhNRVFid3RzN2UzbDM0V0JJSFoyOXRMUDNQT21VS2hrSEhPR1lERkFGNDI0aTBVTU1iaUJFR0lLWFo5ZkE2Z2ZuNStmclhNdWxxNjNkSjMvUGh4QUxyMWtPSGg0VWhKU1VGWVdCakdqQm1EOVBSMC9QampqMUtaUzFzdmZlclVLV2cwR21tbVZyOGpMekltTThUY2d6MHhxTUU1ejBsS1NucTJXbCs4OG5LZ1M4Y1BaNHp0SzJPZmhod0FMalhkUmdHNmEvS25uMzVDVkZTVUZHdzVmLzQ4WEZ4Y3lqeHRwVHhLcFZMcU16SEdwTzkzY1gydU9mZEkwRytqelBaTHkyWTE5ZTdwNlluTm16ZExtWDVkdTNiRnNXUEhFQklTZ20rLy9SWkxseTVGVGs0T21qVnJoaUZEaHNEZTNoN0RoZzJUMnNOeDQ4YVZtZ2tiRkJTRTZPaG9IRDE2RkwvKytxdFpOa1lyVFEzVnU5WFVINkJMaGI5OSt6YW1UWnRXNFdQajQrTUIvRE00RHdrSndiVnIxNlNNaWkrKytBSUhEaHpBUng5OUpEMUhQQVZKYklzWExGZ0FlM3Q3ckZ1M3JzYjNqN0dXejIxdEdNaFhLaXBlMFVYYnVuVnJ1TG01SVNzckMwZU9ITUdnUVlOdzh1Uko3Tnk1RTFPblRvV0hod2VDZzRPbDg3SDFsWmFHdDMzN2Rtbm14WlF2RzMzNStmbElUMC9IaUJFanBIU2orZlBuUTZGUWxOajRCekNjNlZ5L2ZqMDZkKzZNakl3TTZWekc0cnYyR2pOYld0enUzYnZoNXVabWtNNjRkZXRXeUdReWs4NGoxbGRzSUcrcThpNE9ZeHE4U2dlTFpES1oxQ2tRZDJzSGREc2k2d2NEOUw5Z2lnY0oxR28xNXM2ZGk0Y1BIOExEd3dPREJnM0N4bzBic1dUSkVyaTd1Nk45Ky9aWXZIZ3hEaDQ4Q0lWQ2dZOC8vcmpjYXpzdUxnN2J0MjhIQUl3ZVBWb2F5RHM2T2lJa0pBU3paOCtXanZGNC9mWHk0eDZyVnEwcWNWL3hqYzFzTkZpa1Q0aUppU21abzFzSktwV3F2TWJkMkd1dmFWNWVuclNCcGpuazV1Wmk4K2JOZU9xcHA1Q1RrNFA1OCtmanl5Ky9ST2ZPbmZIRkYxL2d4SWtUY0hKeXF2Q2MxdnYzNzV2bERPYUs2TTM0bHRhTzhPTG51SXN6eVRWTnBWS1ZOd28wOXZxb241ZVhWeTBEZVd0cHQ4NmZQNCtyVjY4Q0FQcjM3NCs2ZGV0aTdkcTErUExMTCtIbTVvYi8rNy8vUTJGaElaNSsrbWxNbkRpeDFQZnk5dHR2UXhBRWcwQjh5NVl0OGNJTEwyRC8vdjFsWnR3VlorN0JudGlYa2Nsa1Zmbk9xNHA3QUNKbE1sbjRnd2NQL2pEaTVBU3p0VkZpdjZWang0NllPM2N1cGsyYmhuSGp4c0hUMHhPSmlZbUlpNHVEVENZeldIcFlscGlZR0Z5OWVyWFU5a25jMURnakl3TmJ0bXpCaFFzWEVCd2NYT21UYXlxamdqYktIS3kyM3ZXWDYzM3d3UWNZTjI0Y2J0MjZoWmRmZmhtQ0lFQ3BWT0xqanorVyt0ZjZiV0Y1eTFuZmYvOTlwS1dsVldwUG5lcFdqZlZ1dGZVSDZEWWNMUzhycXl5WEwxODIySnc4SXlPanhJYXF4VjlYL080U0oxQnJraFY4YmdIWS9rQStDekRjR0tlcUdHUG8yN2N2dG0vZmpxMWJ0eUlvS0Fqbno1OUhaR1FrY25OenNYTGxTbW5HOHNLRkMxS3FEMUI2YXA5KzJtQlZaK1NkblozaDUrZUhWMTU1UlJySUR4NDhHUG41K1JXbTFvdS9Pem82R3B4enRHelpzc1FhUVdObVM0c1QxMEhxKy96enowMThoNGJFdERrQTFUbnRZVXFEWjNJSzViRmp4d0RvTmlvME5oQlFXRmlJT1hQbTROeTVjOUtadVg1K2ZyaHk1UW9PSERpQTZkT25vMFdMRnZqNzc3OGhrOG53d1FjZlZKaEtGQjhmRDg0NTJyUnBVMkpOV0VCQUFIcjE2b1VqUjQ3ZysrKy9Od2plNU9YbDRiWFhYc1BXclZ1bCs4cmFqVnowQkFhTGpGWFphKzhhZ0E0WkdSbG0yMFVYQUNaTW1JQTdkKzdnd0lFRE9INzhPR0ppWWpCOStuVDQrZmtoTmpZV2dDN3EzYmh4NDFLZmYvNzhlWHo2NmFmNDE3LytaWEJpZ2FXSTBYek8rZlVLSG1wcGxibytHR01QT09jMXNwYlhrdTNXVHovOUJFQzNmMDJIRGgzUXZuMTd4TVhGSVNFaFFmbytjbloyeHZMbHl3MkM0NElnU0VGejhXK2lQMUJ6YzNORFlHQWdVbE5UalJySVcyS3daK2IyQ0FEQU9jOEVFQUVndkc3ZHVnZGpZbUkwbFhpNjJkb29NZmpzNCtNRFYxZFhoSWVINDhHREI4akl5TURreVpNUkhCeU1jZVBHWWViTW1mRDA5SlJtOTBvelo4NGNEQjQ4R0owNjZZNS92bno1TXRhc1dZUDc5KzlMZmFtTEZ5OUNyVllqTWpJU2t5ZFBydEdCdkNYYUtGdXBkMzExNjlaRi8vNzlzWG56WnFrLzBMMTdkNVBPUTIvV3JCbWFOZE9kR2xiYXZocm1VSlY2dDhYNkE4cmVERmYvSkNOUldGZ1lybDI3aGxHalJvRXhobjM3OWhrRWFzUlRVWGJzMklIdzhIQ0Vob1pLazVibVlDMTlDMXNmeUo4RjBPL1NwVXVscHVlWmF0U29VUWdQRDBkcWFpcSsvZlpicEtXbEFUQThUeG5RZmZqMU8xRmltbUZtWmlZRVFZQzl2VDBTRXhNQjZEWmprY3ZsT0hQbVRJbXo0SXZidW5XcndjQkozN1p0MjBxY0crems1Q1Nsb2dCbHA5WUxnb0NkTzNjQ0FBWU5HbFRpdGFkTm13YUZRZ0dONXAvMlFFeGJBWFFET0RIRlZsU1RzNldYTGwwQ0FEREcwa3grRVZTNXdUTTVXSFR2M2ozcDc2Mi9PVXRGTm03Y2lLTkhkVXY3cDAyYkp2MWRaOHlZZ1JNblR1RGh3NGY0KysrL0FlanFwL2lhb2VUa1pDUW5KMHVSek04Kyt3eVBIajNDNHNXTDRlN3VYbXJxZkVoSUNKbzBhWUl4WThZZ09qcGFTbDFWcTlYU0RPVTc3N3lEaXhjdklqbzZHZzRPRHBnOGViSzBPZFk3Nzd5RE0yZk9RQkFFQ2hicHFlSzFkeExBd0lzWEw1cTBiTUJVbHk1ZFFzT0dEZkhvMFNNc1hib1VMNzMwRWpJek02VkJmRUJBQUFZTUdGRG04MGVQSGcxQkVOQ2dnVFdjb1BWUE93SWd4WkxsS0UxVnJnL08rV1VBblcvY3VJRm5ubm1tMnNwa3FYWUwwQVdoZCszYUJRQVlNbVFJR0dQZ25NUFB6OCtnQTlpaFE0Y1NXUWhuenB3QjV4eHl1UnhEaGd4QlZGU1V3VG5KU1VsSkJrSERpbGhpc0NjZUw4czV2MVRCUTZ1RlJxUDUwTXZMYTBieHJKUktNRnNiSlM1bjlQSHhRVXhNREw3NTVodTR1TGpnczg4K3c0d1pNN0IyN1ZwMDdOZ1Ivdjcra01sa0paWTk2RStxY003eDY2Ky9Jam82R2dDUWxwYUd0TFEwMUs5Zkg4dVdMUU9nQ3h4a1ptYkN5Y21weG8raE0zY2JaVXYxcmxhcmNmTGtTUnc1Y2dUNzl1MHJjUXJPb1VPSE1HalFJQVFHQnFKWHIxN28xS21UVVNuVm1abVpTRWxKZ2IyOXZkUXVBUlZ2bkZpZFRLMTNXNnEvcXJDenM4UFBQLzhNUUxmTVF0eGY1OXExYTlKakhCMGRLN1VkVHUwaEFBQVJua2xFUVZTUFRYV3lscjZGclEva1R3SXcyQUNyT3JSdDJ4YWpSbzNDdG0zYnNHN2RPZ0M2dE1QaU01bWVucDRHbTkySk5tN2NLSjE1S0tyaUpsd1MvYldLb3JKMkV5L2VhZG02ZFN1NmRPbUMzYnQzbDVncEJReDNDaGJwcDYyVU52TlQycWFCMVJWVTBhdlhrNmErUmpVMGVDWUZpL0x6OHhFY0hDenRaVEJpeEFpam4rdnA2UWxBVjMrdnZ2cXExT0U0ZnZ4NGljang5dTNic1cvZlBuVHQyaFVkTzNaRSsvYnRjZWpRSVlTR2hrcVB5Y3ZMZzUyZEhZWU1HVkxtK3ZlbVRadEtSM1hjdm4wYk4yL2VoRXdtZzYrdkw0WU1HUUpCRU5DeVpVdHB0cXh2Mzc1NDQ0MDNwSUg4MkxGak1XYk1HR3pac3VXSkRCYVZwcHErYkt1OWZTdU5manA1bXpadE1HWEtGR3pZc0FGNzl1eEJabWFtd1dOalltSXdhTkFnQkFRRW9HUEhqdWpYcjU5QnAxa1FCUGo2K21MS2xDazFYbTVqNktYbW1keU8xSVNxWGgrYzgxT01zZUdYTGwweWFvTTJZMWl5M2ZMeDhjR1NKVXVnMVdxaFVDZ3djdVJJL1BiYmIxaTNicDFVaCtMbWQ4ZVBIOGZ6enorUHdNQkFEQnc0RUg1K2ZtamR1alZhdG15SjBhTkhTOWR6dTNidHBOL3A1ZVdGaVJNbm9xaW9DSFoyZHFVR1p5MDkyQlBiSTg3NXFTcS9tQkZPbmp4NVhjeWVNdlVsZ0pwdm8rN2N1WU5MbHk1SnFkSno1ODZGSUFpWVBYczJQRDA5c1dMRkNreWRPaFdiTjIvR3paczNwYzBTOVFkMFloYUduWjBkM252dlBheGV2VnJhVGJ0dTNicG8xYW9WMnJWcmgwNmRPc0hGeFFVNU9Ubkl5Y2xCejU0OWEzeWdZTzQyeWhicXZiQ3dFSk1tVGNMWnMyZExuQUxWdTNkdlRKOCtIWkdSa2ZqbGwxK1FtNXVMblR0M1NuMFBOemMzaElhR2xydUpuVWFqd2Z6NTh3M3VjM0p5TXV2R2Q2Yld1eTNVWDFtTU9mMUk5TWNmZjBqSGZldC9GeDArZkJpQWJpK2ZMNy84c3RTOXdNekJXdm9XdGo2UVB3VVkvREdyemV6WnM4RVlRMFJFQkxSYUxTWk9uQ2lka1MyWHkrSG82QWdIQndlRG4wVml1ZzZnUzlWdjJiS2x0SXRtMjdadHBRdXp1aGdiSktoVHB3NldMRm1DNGNPSGwzcmg3OXExeTJBR296eGlhbUdYTGwzSzNERldvOUVnTGk3TzVIV3lldlZxY3FmR0VnM2U5ZXZYRVJ3Y2pNdVhMd1BRcFpkMzc5N2Q2T2VyVkNxOCtPS0xHRFZxRkFJREF3M1crclJ1M1JwVHBreUJwNmNudnZycUt4dzRjQUM1dWJuNDQ0OC84TWNmZjJEczJMSG8yTEVqaGcwYmhsYXRXcUZseTVabzFhb1ZtalZyVnVFbWRpSS9Qejg0T2pwaTZOQ2g4UER3UUVwS0NnWVBIaXhGd3BzMmJTcHRlQ2VlTng4VUZJU3NyQ3hNbXpidGlRc1dsYVdxMXg3blBKRXhKcVdVMWlSUFQwKzR1cnJDeThzTEkwZU94THg1ODZRMFpjWVlBZ01EOGNJTEwyRFRwazFJU0VqQTNidDNzWDM3ZHFTbHBXSHc0TUhTV21FSEJ3Zk1uRGtUTDczMGtzV2k1TVdKZnovT2VaS0ZpMktncXRlSFRDWTd4VG12dHM2WXBkdXRJMGVPU0hYbDUrZUhOOTk4MDJEMnJWZXZYcGcvZno2aW9xS3djZU5HcU5WcTdOMjdGM3YzN3NYdzRjT3hjT0ZDckYrL0huWHExSkV5UnNSMklpWW1CZ3FGQW82T2psaTVjcVVVa0FSZ3NFYlUwb005dmJvMHkwQytxc3pWUm1WbFphRjkrL1pRS3BYU2tXSHU3dTVTS3E2UGp3OCsvUEJEOU9qUkEydldyRUY2ZWpwY1hWMHhZOFlNNlRXZWZmWlpCQVVGWWVUSWtmRDE5VVhEaGczaDV1YUdWcTFhbFZnK0Vod2NqR1hMbGtFdWwyUDgrUEUxK3Q0QTYyMmp5bUtPZWxjcWxSZ3dZQUJTVTFNQjZOYSs5K25UQjYrODhvcVU2UmNTRW9LeFk4Zmk1NTkveHUrLy80NmJOMjhDMEUwMFZEUWdiOXEwS1pvMGFZTGMzRndvRkFxNHVibGg4dVRKUm05cVhCMHNWZS9tN0ZzQXVnQ3NPRTRReHc3RkNZSlFJb3ZHemMwTjlldlhSNE1HRFF3RzhxKzk5aG95TWpJd2V2Um9vOGNzTmNGYVByZlcwZE15a2JlM3Q3Tzl2WDJ1aTRzTC92enpUNk1IS3BWUldGZ0lqVVpqbHFOVktrUE1GQkRQL3E2S2pJd01BTHJvbGpuVGlzb2pDQUw2OXUyTDNOeGNybGFyWFZOVFU4MTNxS3NlbFVyVkhVQ2NqNCtQOURldlNFRkJBWUtEZ3hFZkg0OW5uMzBXeTVjdkwvWEw0ZkxseTlJZ3RheDFRKysvL3o0T0hUcUVYcjE2WWNTSUVmRDM5emZvTUY2L2ZoM1IwZEdJaVluQjNidDNwVE9PS3lKR1JYLzk5VmVqSXRDelo4L0dvVU9ITUhqd1lNeWNPVk1LenF4ZHV4WmhZV0VBZ09lZWV3NUxseTZGWEM1SFVsSVNmSHg4U3Z5K3lnU0x4Qmw5WTRORlc3WnNNZXAxOWIzNTVwdElUazRHWTZ4N1FrTENYNVYrZ1pyRmZIMTkwem5uVCsvY3ViUEdvODdKeWNubzBLRURsRW9sVnE1Y2lmMzc5K081NTU3RHFGR2pESTRsUEh2MkxIYnQyb1hEaHcvamYvLzduNVIrL2VPUFA2Sm56NTZsWmczdDI3Y1AvL25QZndDVWZhM1hoS3RYcjRvZGdJdUppWWx0b1R2ZnZWWlFxVlJ0QVp4djJyUXBJaU1qcXp5UXRIUzdkZnYyYmN5Wk13ZEZSVVg0NmFlZjhPMjMzeUlzTEF4ZVhsNllObTBhbm4zMm4wM2M3OTY5aTYxYnR5SXFLZ29GQlFXSWpJdzBtSDM5L2ZmZjhjMDMzMkRidG0wbHZ0UDI3dDJMQlFzV1FDYVRvV0hEaHBnMWE1YVU1czg1eDMvLysxOXBzUGZubjMrV09kamJzV09ITk5oYnUzWnRwV2FhU3NNNXg3Qmh3OFJnNXpPSmlZbm0yWFd4YXN6YVJqMTY5QWlPam81UXE5VlYzank0SXJtNXVXQ01HUnlkV1JOc3RJMHlTNzBYRmhaaXg0NGQ2TkNoQXpwMDZGQmgvL1RLbFN0SVMwdEQ5KzdkRFQ2dllvWlJuVHAxYW1TY1lBb0wxN3RaUDdkVklXWUVWdFJQUFhQbUROTFQwOUd6Wjg4YTM2MGVzSGo5MVM0cWxTcEJwVkx4a3lkUGNsSjdwS1NrY0pWS3hWVXFsZmw2L2FYdzl2WjJWcWxVdkUrZlBseXIxUnBkL3J5OFBCNFZGY1VGUVNqek1mbjUrVHcyTnBiSHhzYVcrWmpzN0d5ZWw1ZG4xTzhzTEN3MHVueVZsWnVieSsvY3VXUHk4Mi9jdU1GdjNMakJOUnBOTlphcWFyUmFMZS9UcHc5WHFWU0N0N2QzemZiV1RPVHI2N3RLcFZMeHNMQXdzLzV0aW9xS3lyMTJLeXMvUDErNkJzd3BORFNVcTFRcTd1UGo4Nm1sNjdJR01KVktkVmFsVXZHTEZ5OVd5OS9MMHUxV1RrNE9UMDlQNTV4enJ0Rm9lRXBLU3JuUDFXcTEvUHIxNjZYK24xcXRMdmQ1MVNFbko0Zm41dVpXeTJ1bHA2ZUwzM25WdnN5bkpsbXFqYW90YkxXTm9ucXZHa3ZYTzlWZjFWaTYvdlJaUjJpcUNoaGpPd0hkaGhlazloRHJrM08rdzVMbGVKd0prSmlibXl1bGVCbkR5Y2tKenovL2ZMbXpaSTZPanVqUm8wZTVtNDI0dXJvYW5RMVMzbEVyVmVYczdGeWx6Y3VhTkdtQ0prMmFXRTNHQndDY1BuMWFqTlFuV1Nyam95S01zUWdBaUl5TWxGTGR6VUdoVUZScmFyeWpvNk4wRFpnTDV4eFJVVkhpenhFVlBOd1djZkY5VmRmM242WGJMUmNYRjJrSGFybGNYbUtEMmVKa01wbTA1SzI0OGxKa3EydFd6c1hGcGRwbWJQWHEwS2F1VlV1MVViV0JMYmRSVk8rbXM0WjZwL296blRYVW43N2FNSkRmQWRCQXZyWVI2MU1RQklzTzVBRUtGdFZXMWhJc0trOThmUHhSQVBFWExseVFkZ1FueG9tTmpSVTNQWXRQVGs2T3MzUjVha2dFQU96WnM0YzZZemFNYzQ0OWUvYUlQMXR0ZTFRYWFxTk1aOHR0Rk5XNzZheWgzcW4rVEdjTjlhZlA1Z2Z5OGZIeHFRRFNMMXk0WUxCcEZyRmRWNjVjRVRlNnU1Q1NrbkxHMHVXaFlGSHRaRTNCb25Kd0FCOEF1bjB4TEhYZXJhMFJCQUhyMTY4WGJ5NUJMVjIvbHBTVWxBQWcvdno1ODlRWnMySDZIY1BIZFdwTHFJMHlRUzFvbzZqZVRXQkY5VTcxWndJcnFqK0p6US9rb2ZzamJnWWduWDFOYkp0ZVBZYkNDajRrRkN5cWZhd3RXRlNleE1URTNRQVNUcDQ4YWRLR2ZrK2lzTEF3UE40UlBpRXhNVEhhMHVXcFFWSm5iTU9HRFRRcmI0TTQ1OWl3WVlONDB5bzZocFZGYlZUbDFZWTJpdXE5OHF5cDNxbitLcythNms5VUd3YnlzTGUzWDhNWXk5dTllemR1Mzc1dDZlS1FLc2pNek1UdTNic0I0R0ZSVWRHWGxpN1BZeFFzcW1Xc0xWaFVBYzRZbXdCQXZXYk5HcHc1WTlWeEI0dExUVTNGMnJWckFVQXRrOG5lZ1BYWGI1VWtKaWJ1Wm93bEp5Y25ZOWV1WFpZdURxbWtxS2dvOFJpakpHdnBHSnFBMnFoS3FFVnRGTlY3SlZoaHZWUDlWWUlWMWgrQVdqS1FqNHVMeXhJRVlZMUdvNUdPd2lLMktTd3NEQnFOQnB6ek5hZE9uYnBmOFRQTWc0SkZ0WWVWQm92S2xaQ1FjQXJBdXhxTkJ0T25UK2ZtUE1MTmxzVEh4K090dDk3aUdvMEdBTjZKajQ4L2Jla3ltUUhYYXJVekFHaVhMMS9PS1d2SWRseTVjZ1hMbHkvbkFMU0NJTHdOSytrWW1vTGFLT1BVdGphSzZ0MDQxbHJ2VkgvR3NkYjZBd0RyMlVLNmlobzNibnhTSnBPOWZlYk1HYnZldlh0WGFZZHRZaGxwYVduNDZLT1B3RG5QWjR5OWN2UG16WHhMbDBsMC9mcjFSNDBhTlhMaG5QZGlqTUhmMzkvU1JTSW0rdTY3NzVDU2tnTE8rYXFVbEJTYm1RRzdlZk5tWXVQR2plc1dGaGI2NzltekIzWHExSUdYbDVkVm5RUmdLWVdGaGZqNTU1L3h2Ly85RHdVRkJRekE2c1RFeEdXV0xwZTUzTHAxNjFxVEprMktOQnBOdjJQSGpxRjM3OTV3Y1hHeGRMRklPVEl5TWhBY0hJeDc5KzR4eHRpQ3BLU2tyWll1VTFWUkcxVzIydHhHVWIyWHpSYnFuZXF2YkxaUWY5VjN2cEFWVUtsVTd3SDRyRVdMRmdnTEN6UDYrQnRpZWZuNStSZzllalN1WGJzR0FPOGxKaWF1dG5TWml2UHg4V2tvazhtdXlPVnl4MDJiTnFGZHUzYVdMaEtwcExTME5Menh4aHZRYXJYNUFGb21KQ1RjdFhTWktzdlgxL2RkenZubkFHUnVibTU0N2JYWDhLOS8vUXN0V3JTQXU3dDd0UjJ0WmMwRVFjRHQyN2R4OWVwVm5ENTlHbHUzYmtWV1ZoWUFDSnp6bVVsSlNXc3NYVVlMa1BuNCtPeGlqQTEyYzNQRDZ0V3I0ZTN0YmVreWtWS2twcVppNXN5WjRqVWJuWmlZK0FLQVdyUGJGTFZSVDJZYlJmVnUyL1ZPOVdlYjlWZXJCdklBbUVxbGlnSXdkT2pRb1ZpOGVIRzFub1ZNYWdibkhJc1hMeGJUblhjbEppWU9nNVdtR0ZLd3lIYlpRckRJV0Q0K1BuMEFMR2FNQlZpNkxOYUNjeDREWUhGU1V0SkJTNWZGVXJ5OXZaVktwZkk3eHRoNG1VeUdRWU1HNFkwMzNwRE9aaWVXbFo2ZWprMmJObUhQbmozaUx0RWIxV3IxMU5UVTFFSkxsNjI2VVJ0VjBwUFFSbEc5bDJSTDlVNzFWNUsxMTErdEcrWDYrdm8yQUpEQ09XL3l3Z3N2WU1HQ0JWQW9GSll1RmlsRFVWRVJQdnJvSSt6YXRRdU1zUnR5dWJ6VDhlUEg3MW02WE9XZ1lKRU5zcVZnVVdYNCt2cDJFd1JoRW1Pc0o0Q21BRnd0WFNZenlnRndnM01lSzVmTHY0K1Bqejl1NlFKWkNlYnI2enVQYzc0SWdEMEF0RzdkR3MyYk4wZno1czBwK0dobStmbjV1SGJ0R3E1ZHU0YUxGeStLZDZzWlk0c1RFaEtXb3hhMFErV2hOdXJKYktPbzNtMjczcW4rYktmK2F1VUlwSFBuem41eXVYd1A1L3lwYnQyNlljV0tGWEIyZHJaMHNVZ3h1Ym01Q0FrSndmSGp4OEVZdXljSVFsQlNVbEs4cGN0VkVRb1cyUlliREJZUlVtWGR1blh6S0NvcWVoZkFEQUIxTFYwZUFnRElCdkNWblozZGwzLzk5VmVtcFF0RENDSEV0dFhLZ1R3QStQcjZ0dUdjUndQd2NuZDN4OWl4WXpGaXhBZzRPanBhdW1oUHZQejhmT3pZc1FPaG9hSGlEdkJuNVhMNWtCTW5UbHlzNkxuV2dvSkZ0c0ZXZzBXRVZKZUFnQUNIaHc4ZitncUM4QzhBVHdGUVdycE1UNWhDQVBka010bHBaMmZuaEppWW1BSkxGNGdRUWtqdFVHc0g4Z0R3NzMvL3U3NmRuZDAyQVAwQXdOWFZGU05IamtTWExsM1F1blZyMUt0WEQvYjI5aFl1WmUyblZxdng0TUVEWEx4NEVmSHg4WWlJaUVCT1RnNEFnSE8rWDZQUnZHSk5SODBaaTRKRjFxczJCSXNJSVlRUVFnZ3BTNjBleUQvR2ZIeDhYbVNNTFFIUXdkS0ZJWkl6blBORlNVbEo0YkRoTllJVUxMSU90VFZZUkFnaGhCQkNTR21laElHOGlQbjQrSFJuakEwSDBBTkFHd0QxQVRoWXRsaFBoQUlBOXdHa0F6aktPZCtabEpSMEREWThnQytHZ2tYV3FWWUVpd2doaEJCQ0NDbnVTUnJJRTFMVEtGaGtPYlU5V0VR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WtDZksvd01waTNiM0w4NFJYUUFBQUFCSlJVNUVya0pnZ2c9PSIsCiAgICJUeXBlIiA6ICJmbG93Igp9Cg=="/>
    </extobj>
    <extobj name="ECB019B1-382A-4266-B25C-5B523AA43C14-3">
      <extobjdata type="ECB019B1-382A-4266-B25C-5B523AA43C14" data="ewogICAiRmlsZUlkIiA6ICIxMjI1NDIxNDI3NzMiLAogICAiR3JvdXBJZCIgOiAiMjA2NjY0ODk4IiwKICAgIkltYWdlIiA6ICJpVkJPUncwS0dnb0FBQUFOU1VoRVVnQUFBL0lBQUFDQUNBWUFBQUNvWUZKdkFBQUFDWEJJV1hNQUFBc1RBQUFMRXdFQW1wd1lBQUFnQUVsRVFWUjRuT3pkZDNpVFZmdkE4ZStUdGlsdEthTUNaWU9BbENHaktRVUxxQWpJVUdRcGlzZ1NRVVhGb2d6Qi9uZ0ZVUkZjQ0lpK0Nvb0M0bUJUQkFTa3pDclF4VWIyS3BSUjZLWWplWDUvaER3azNUc3A3LzI1THE2clRUTk91SlB6bkhPZkJV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RDVvdGk3QUtWSWFkMjZkWUJPcCtzRHRBY2FBWlVCVi9zVzYzOUNLbkFUT0Fuc01abE1heUlqSTBNQjFiN0ZFa0lJSVlRUVFvaXk1MytoSTYvNCtmazlvNnJxVktDWnZRc2pORWNVUlprYUZoYTJuSHVuUXkvSkl2dVJaSkVRUWdnaGhQaWZjVTkzNUZ1MGFGSFp4Y1hsTjZBclFNV0tGZW5YcngvKy92NDBhTkNBaWhVcjR1b3FmYXlTbHBxYVNseGNIS2RQbjJiZnZuMnNXcldLdUxnNHk1KzNwS2VuUDN2dzRNR2I5aXhqRVVteXlESGRpOGtpSVlRUVFnZ2g3dDJPdkorZlgwTlZWZGNEUHQ3ZTNnd1pNb1MrZmZ2aTV1Wm03Nkw5ejB0SlNXSFZxbFVzWHJ5WXExZXZBaHh6Y25KNmN0KytmYWZ0WGJhQ3lwb3M4cUJmdjRmeDkyOUNnd1kxcUZpeFBLNnVMbll1NWIwdk5UV2R1TGhFVHArK3pMNTl4MWkxYWlkeGNVbVdQOThMeVNJaGhCQkNDQ0UwOTJSSHZuWHIxdjVPVGs0YlZGVzlyMTI3ZHN5YU5Zdnk1Y3ZidTFnaWs4VEVSQ1pNbU1EZXZYdFJGT1dHMFdqc0dSa1p1Yy9lNWNvdjIyUlJaWVlNNlViZnZoMXhjNU5aSHZhV2twTEtxbFU3V2J4NE0xZXYzb1F5bkN3U1FnZ2hoQkFpczN1dUkrL241MWNGaUZKVnRXYWZQbjE0OTkxM2NYWjJ0bmV4UkE3UzA5UDU2S09QV0x0MkxZcWlYSEp5Y21xMWQrL2VHL1l1VjE3TXlTTGRCbFhsdm5idG1qSnIxcXVVTHkrelBSeE5ZbUlLRXlaOHc5NjlSMUVVYmhpTnBqS1ZMQkpDQ0NHRUVDSTc5MXBIWGpFWURHdUJYcjE2OVdMcTFLa295cjMyRnU4OXFxb3lkZXBVZ29PREFZTER3OE43NDhCcm1zM0pJalZLVmFuWnAwOEgzbjEzTU03T1R2WXVsc2hCZW5vR0gzMjBsTFZyZDZNb1hISnljaTRUeWFMODhQUHphd2VNVWxXMVBWQWI4TFJ6a1VwVEFuQlJVWlE5d0hkaFlXSC8yTHRBanFadDI3YjNHWTNHVWFxcWRnV2FBL2NCc3RhbmRLVURONEREaXFKczBldjEzNGFHaHNiYXUxQ2xSZXFvLzgwNlN1SmV0dU11OFNzNzhidW5lcmtHZytFdDRQTzZkZXV5ZE9sUzNOM2Q3VjBra1UvSnljbTg4TUlMbkQ5L0h1Q3Q4UER3MmZZdVV3NnNra1VCVEowNlhKSkZaWUE1V2JTSTRPQlFLQVBKb3J6NCt2bytxaWpLTk9CUmU1ZkZnV3hYVmZXOWlJaUk3Zll1aUwyMWE5Zk9PejA5ZlJJd0N2Q3dkM21FalNUZ094Y1hsNC8vK2VlZkdIc1hwcVJJSFpXdGU3Nk9rcmhucTh6RVhlS1hMWWVPM3ozVEEvSDE5YTJxMCtuT09UazV1ZjM0NDQ4MGFkTEUza1VTQlhUMDZGR0dEeCtPMFdoTU1abE05U0lpSXE3WnUweVozVTBXZWJOMGFSRHU3dVhzWFNTUlQ4bkpxYnp3d2dlY1B4OERqcDBzeXBXZm45K2JxcXArQWVqdXUrOCtCZzRjU0lzV0xhaFRwdzdWcWxWRHA5UFp1NGdsem1ReWNmWHFWUzVjdU1EQmd3ZjU1WmRmdUhIakJvQkpVWlMzd3NMQzV0aTdqUFppTUJoYUtvcXlYbFhWMmpxZGpxNWR1OUtsU3hmcTFLbERuVHAxSk1GZHlwS1RrN2x3NFFJWExseGc2OWF0Yk5teUJaUEpCSEFCNkJVZUhuN0F6a1VzZGxKSC9XL1dVUkwzc2gxM2lWL1pqTis5MUpHZm9TaktwTUdEQi9QV1cyL1p1emlpa0Q3Ly9IT1dMbDJLcXFveklpSWkzclYzZWF6ZFRSYnAzSDc4Y1RKTm10UzFkNUZFQVIwOWVvN2h3ei9HYURRNWJMSW9GNHJCWVBnQ0NIUjJkaVl3TUpCbm5ua0d2VjV2NzNMWlhWcGFHc3VYTCtmTEw3OGtJeU1EWUhaNGVQamJsT0ZaRjRWaE1CaTZLNHF5UWxWVmowNmRPaEVZR0VqZHVsSlBPWkx6NTgvejVaZGZFaElTQXBBSVBCTWVIcjdKdnFVcU5sSkg1ZUFlcjZNazdqa29JM0dYK09XZ0xNVHZubGpZR3hBUTRHVXltWDV4ZG5iV3o1Z3hBdzhQbVVsWVZqVm8wSUJmZi8wVlZWVjk2OWV2LzkrTEZ5K20yTHRNRmpWcTFKZ0NQRFpvVUZlZWVxcTl2WXNqQ3FGcTFVb2tKQ1J6NE1CcEZ5RGp5cFVyVysxZHB2d3lHQXd2QXgrVUwxOWVuVE5uanRLOWUzZWNuTzZKS3J6SW5KeWNhTkdpQlFhRGdXM2J0cWxwYVdrQk5XclV1SFQ1OHVWd2U1ZXR0TFJwMDhZSCtFdFZWWS9odzRjVEZCUkVwVXFWN0Ywc2tVbkZpaFY1L1BISFNVOVBKekl5VXE4b1N2OWF0V3F0aUk2T0x2UDdka2dkbGJON3VZNlN1T2VzTE1SZDRwZXpzaEMvZTJLZVJHcHE2aGhWVlQxNjllcEZ0V3JWN0YwY1VRVGUzdDcwNnRVTG9IeHFhdW9ZZTVmSElpQWd3RXVuVThZNE96dnh3Z3RkN1YwY1VRUXZ2UEE0enM1T0tBcGpBZ0lDdk94ZG52enc4L05yQWN4eGRuYm02NisvVnZ6OC9PeGRKSWZrNStmSDExOS9yZHc1cVdSdW16WnRIclIzbVVwRHAwNmR5cGxNcHQ5VVZYVWZQWG8wWThhTStaK1lCbGxXNlhRNnhvd1p3K2pSbzFGVjFkMWtNdjNhcVZPbk1yMU9TK3FvL0xuWDZpaUplLzQ0YXR3bGZ2bmpxUEdEZTZNanJ3QkRBSVlPSFdybm9vamlZQlhId1RqSThnOXpzZ2lQWHIwQ3FGYXRzcjJMSTRyQTI3c3l2WG9GQUlwREpZdHlvYWlxK2dQZ09tYk1HSm8xYTJidjhqaTBaczJhOGNZYmJ3QzRta3ltUlRoSUhWS1M0dVBqcHdNdDI3WnR5NGdSSSt4ZEhKRlBJMGFNd04vZkg2QlZmSHo4Ky9ZdVR4RklIVlVBOTFBZEpYRXZBQWVNdThTdkFCd3dmc0E5MEpGdjA2Wk5jNkJobzBhTnFGZXZucjJMSTRwQnZYcjFhTml3SVVDalZxMWFPVUxOWXBVczZtN25vb2ppWUJWSGgwa1c1Y1JnTVBRQy9GcTJiTW1nUVlQc1had3k0WVVYWHFCbHk1WUFmZ2FENFVsN2w2Y2srZnY3VndmR3VMdTdxKysvLzc2TXhKY2hPcDJPNmRPbjQrN3VyZ0p2M29sbG1TTjFWTUhkQzNXVXhMM2dIQ251RXIrQ2M2VDRXWlQ1Szc2cXF2MEFIbm5rRVhzWFJSUWpTengxT2wwL094ZkZLbGxVaTNyMXZPMWRIRkVNNnRYenBtSERtdUE0eWFLY0tNQjdBQ05IanBST1dqN3BkRHBlZXVrbHk2L3Y0ZURKbXFJd21Vd1RBTmZubm50T3FWcTFxcjJMSXdxb2F0V3FQUHZzc3dyZ21wR1JNZDdlNVNrRXFhTUs0UjZvb3lUdWhlQkFjWmY0RllJRHhVOVQ1aU9ucW1wZmtJNzh2Y1lTVDBWUjdONlJ2NXNzYW1Ydm9vaGlaSW1uSXlTTGN0S21UWnYyZ0YralJvMW8zMTQyV0N5SURoMDYwS2hSSTRBMnJWdTNEckIzZVVwQ2l4WXRLZ092NmZWNkdWRXB3d1lOR29SZXIwZW4wNzNXdW5Yck1yVkRvZFJSaFZlVzZ5aUplK0U1UXR3bGZvWG5DUEd6VnFZNzhzMmJOeThQR0R3OVBXbmV2TG05aXlPSzBZTVBQb2lucHllQTc1MDQyODNkWkZGTGV4WkRGRE5MUEIwaFdaUVRWVlg3QS9UcDB3ZEZzWHZpdDB4UkZJWGV2WHRiZnU1djUrS1VDR2RuNTE2cXFwYnIzcjA3WGw1bFl0OUdrWTM3N3J1UDd0MjdvNnFxbTA2bjYyWHY4aFNFMUZHRlY1YnJLSWw3NFRsQzNDVitoZWNJOGJOV3BqdnlycTZ1RHdJMGF0U29VTk5DVHAwNlJWcGFtdlo3V2xvYXAwNmQ0dFNwVTlwdHljbkp4VkRTa25YbmJNTWkyYmh4STJmUG5nWEFaREt4ZlBseTR1UGo4M3hjYkd3c3AwK2ZMdmIvSjUxT1oxa25yNVFyVjg1dVdacTd5U0ozbWpldmI2OWlpQkx3NElNTjhQUjBCd2RJRnVWQUFmb0JQUHp3dzNZdVN0bVVhV2JQUGRkYXNUUWlPblhxWk9lU2lLS3lpcUhkRzRZRlVHcDFWRXhNRE9mT25jdjMvYmRzMmNMcTFhc0w5QnFxcXBLY25FeEtTdW1kZWx0RzY2Z3lkMjB5bVV6MkxvSU5POGU5MU9OMzdOZ3g5dXpady9uejU3UDhMU0lpZ2oxNzlwQ1ltSmp0WStQaTRnZ0xDN081TFhPZkl5a3BpWC8rK2FmNENwd0hSL3JlT3R2enhZdEJDOERTNFN1UXRMUTBYbnJwSll4R0kwRkJRZlRvMFlNclY2N3c3TFBQQXJCMzcxNCsvL3h6ZHV6WXdjY2ZmNnlOK01mSHh6Tm1UUFliWFh0NGVCQVJFWkh0MzhhTkc4Y3p6endEUUdKaUlrbEpTUVV1czdlM04ybHBhVnkrZkpuang0OFRHUm5KcmwyNzZOMjdOMy84OFVldWo1MC9mejdWcTFjbkppYUd0V3ZYTW5Ma1NDMExkL255WllLQ2duQjJkbWJUcGszODlOTlAvUGpqandRSEIvUGYvLzRYVjFmWGJKOHpQajZlbDE5K21UTm56dENuVHgvKzg1Ly9GUGc5NWFaaHc0WkVSa2FDT2M2bDl3MjFjamRaVk12dWE0aVNrMU54YzlPWFN2WTBMUzJENk9qck9EbnBxRk1uK3lNZGI5MUtKQ1BEU0pVcUZmUDFuQnMzN3FWSms3clVyMThkazBsbDVjb2RkT3ZtVDRVSzdyaytMalkyZ1Z1M0VxbGV2VEx1N3NWM1FwTk9wOUN3WVUwaUkwOWFra1YyK1l6bHhOZlh0Nm1xcXZmWHIxK2ZPblhxbFBqckhUaHdnQVlOR2xDK2ZPRnlHbGV2WHNYRHd3TVBENDhzZjR1SmllSGd3WU1BZE8xYWVzYzMxcWxUaDNyMTZuSHUzTGtHdnI2K1RTTWlJbzZVMm91WHNKWXRXM29BUGZSNlBlM2F0Yk4zY1hLVW5KeU1tNXRiS2RWYmFhU25wMmY3R1N3dXFxcVNrcEtDb2lpNHVia1YyL08yYmRzV0Z4Y1gwdFBUZTdSczJkTGp3SUVEQlc4a2xMTFNxcVBTMDlONTU1MTNPSHYyTEo5KytpbWhvYUZzMjdZdHkvMGVlK3d4clgwMmYvNTh6cDA3UjkrK2ZRRnovYlpnd1FLbVRwMmE0K3lWNk9ob2V2ZnVqYUlvZlBiWlo0U0doakpwMHFRU2UxOVFOdXVvMHI0MldVdE1UR1R4NHNYczJMR0QxMTU3TFY4ZDBlVGtaSHIxNmtYanhvMlpQSGx5dGh0ajkrOXZ6cC9OblR1WFdyVnFGWHU1TTdObjNFczdmcGErUWxKU0V2UG16YU51M2JyYTMwNmNPTUdvVWFOUUZJV3RXN2RtZVd4YVdocTllL2NtTVRHUjVjdVhjLy85OXpOanhneisrT01QVnE5ZXpYMzMzUWZBNU1tVDJiMTd0M2Fma3VaSTM5dXkzcEZ2Q2RDZ1FZTUNQL0N2di80aUlTRUJSVkZvMGFJRkFPN3VkenNVeWNuSjNMaHhnK2pvYUVhT0hNbTBhZFBvMXEwYjZlbnBIRHAwS052bjlQUHpzeG5odDFhcDB0MWxiOTk4OHczTGxpMHJjSmwzN05pUjdWNEF1M2Z2empOVG5aNmV6dTNidHhrOGVEQ3hzYkc0dWJreGVQQmdBRFp0MmdTWVJ3UXFWYXJFOE9IRDJicDFLd2NQSHVUUFAvL2txYWVleXZKOHQyN2Q0clhYWHVQTW1UTUFyRm16aGpWcjF1VDQrbHUzYnJYNVA4Z1BxN2phYzA3N25XUlJ6UUk5S0MwdEExQUwvR0o2dlFzQXg0K2ZKemo0YnhvMHFFRy9mdVlMMVlBQjczSHQyaTJDZ29iUXAwOEgwdExTbVR6NU8xcTBhTUR3NFQyc1hqdWQ1T1RVTE05ZHNhSUhseS9INXZyNmJtNTZLbGYyNU15Wnl3d2FOQjB2cndwczN2eXB6WDFNSnBVWFhwak92LzllcEVPSEZzeVpZNXZZaW9tNXlkcTF1eGs1OGttclpORU5nb0lXNE96c3hLWk5uL0RUVDV2NDhjZE5CQWVIOHQvL2pzUFYxU1hiOHNUSEovUHl5NTl5NXN4bCt2VHB3SC8rTXl5UC84R0N1ZE9SQnpzbWkzS2lLSW9Cb0ZXcmt0K2JZZUhDaFh6enpUZjQrdm95Yjk0ODlIbzkwZEhSREJ1VzgvLzM1czJidForWExWdkduRGx6OFBQejQ4c3Z2OFRKeWNubXZwR1JrYno3N3JzQVdUTHJKYTFWcTFhY08zY09SVkY4QVlkdkpPZVhrNU9USDFDdWRldld4ZGFoek9uNmxSZTlYZy9BOGVQSENRNE9wa0dEQnZUcloxNnhNbURBQUs1ZHUwWlFVQkI5K3ZRaExTMk55Wk1uMDZKRkM0WVBIMjd6UEFrSkNmbCtUU2NuSjV0cjlxRkRod2dLQ3FKcDA2WjgvUEhIREJ3NE1GL3ZSNi9YODhzdnZ3RDI3ZXk1dTd2VHVuVnI5dTNiNSticzdHd0FkaGI1U2ZQUXNtWEwyajQrUHBkLy8vMTNZMkVlWDFwMVZFcEtDaWFUaVlTRUJNYU1HVU9qUm8yeWJmTmN2MzRkUHo4L25uNzY2U3gvKy9iYmJ3a05EZVc5OTk1ajd0eTUyYjdPblRPaVVWV1ZIVHQyc0hyMWF1clhyOC9BZ1FPTDl3MWxVdHAxVkZtSmUzYmMzTnhZdDI0ZE1URXhmUGZkZC9ucXlHL1pzb1c0dURqKy9mZGZhdFNva2UxOUxKK245UFQwWWkxdmJnb2I5N0lXdjdsejUycURsM2VPYndOZzFLaFJoSWVIbzZvcXFxcnkyR09QMlR3dU1EQlFHeUJJVEV6azAwOC94ZC9mbnlwVnFwQ2NuTXdQUC95ZzNmZldyVnNBZlBubGw5U3VYWnUzMzM2N3hBZmZIS1Z0VWRZNzhrMkFRbVZmbGk1ZENwaW5SMWl5YjlaWmZLUFJ5TWNmZjB5TkdqVll0bXlaTmlwZHFWSWxmdjc1WnpaczJNRGl4WXRwMjdZdFk4ZU9CYUJLbFNwczI3YU55cFVyMDZWTEZ3QUdEaHpJaVJNbmltWDlvb2VIQi9mZGR4L3U3dTVjdUhBQmdCOSsrSUVtVFpvUUVHRGVieUZ6aC9uUlJ4L1ZwcXVVSzFlT2dRTUhNbi8rZk9iTm0wZTdkdTFvMkxBaHYvLytPd0RoNGVGYVZqSXBLUW05WHM4UFAveWdmVmxtejU1TjNicDFPWHIwS0JNblRpUTZPaG93ajV3M2JkclVwcXlKaVlsczM3NGRWVlVwWDc2ODF0QXJDRXRjVlZWdG1zZGRjMlF3R0RxcnFucWxDTm15TzhtaWduWGtPM2QraTVTVXJKM3B2SVNGZlF2QTVzMWgvUHp6RmpwMWFrMi9mZzl6L1hvY1Y2NllPK0UrUHVZTWFrVEVTWGJ1UEVCSVNDUW5UMTdpdmZlRzRlTGl6TnExZTVneFkybVc1Lzd6ejA5NTZxbkp1YjUrbHk0R1pzMTZOY3Z0SVNHUmpCczNQOHZ0dTNjZnhNL3ZaZTMzbjMrZXdodHZ6Q1kyTmdFM04xY0dEMzRjZ0UyYjlnSFFxVk5yS2xVcXovRGhQZGk2Tlp5REIwL3o1NS83ZU9xcHJKdXQzTHFWeUd1dnplYk1tY3NBckZtem16VnJkdWRZOXExYlA2ZFNwWUtOSmx2RnRkaVRSVVc5MkZLRVJHVkJQZlRRUTN6MzNYZUVoWVh4M252djhkRkhINUdVbEVSc2JPNkpINHVXTFZ0aU5Cb0pEUTNsczg4K1krTEVpU1ZjNHZ5em1ySFZFc2o2eGJDVFltaU10UVI0NElFSGlxMU1uVHQzTHRTMFlrdHladlBtemZ6ODg4OTA2dFNKZnYzNmNmMzZkYTVjdVFLQWo0OFBZSjVHdVhQblRrSkNRamg1OGlUdnZmY2VMaTdtUkY1QmxnalVxMWVQbFN0WGFyOTdlM3R6NjlZdE5tL2VUSThlUFRoMzdseStPL0lXOXU3c1BmREFBK3pidHcvTW45VVM3OGc3T3p2LzM4bVRKL3Y2K2ZtdE1wbE1LeXBXckJnU0VoSlNrTFY2cFZKSFZhaFFnVysvL1phSkV5ZFNvMFlOYnQrK3paRWpSMnlTZ241K2ZyaytSMUJRRU04ODh3eDc5dXhoNWNxVlBQNzQ0MW51azVwNjk1cjkwa3N2RVI0ZVR1WEtsWXZ2amVTZ3RPdW9zaEwzdkdKNitQRGhITzlqM1JhMkpPcjY5KzlQYW1xcVRad3pTMHBLSWlFaEFSY1hGOHFWSzc0WmdOa3BiTnpMU3Z6QXZHeDM1Y3FWS0lwQ3g0NGRPWHYyTEczYnRnWE1NNStqb3FMUTYvWDA2dFdMOFBCd21qUnBvdlhGdG0zYnhvRURCN1RuK3Z2dnY3bDI3UnFMRmkxaTZkS2xiTnk0a1pzM2I5cTgzczZkNW1yenJiZmVLdkgzNWlodGk3TGVrZmNDcUZneGYxTjdMZmJzMmNPUkkrWituZFV4QXJpNXVWbW10cEdRa0VDbFNwVVlNbVFJalJvMUlqMDluWmlZR0x5OXZmSHg4ZUhiYjgwZExuOS9mNjJCc21QSERtYk1tRUhidG0yMWp2eTFhOWNBdE9rZllNNHl2ZmJhYTFuS1pja3NEaGd3Z0RmZmZEUGJzbS9hdEFsRlViVEs2ODU1aHZrMmJOZ3dObXpZd0prelovajAwMC9wMmJPbjF0Q0tqWTNOMG5DM3pucW5wNmV6YWRNbXBreVpndEZvcEYyN2RrUkZSWEhtekJsOGZYMFpNV0lFZXIyZU5XdldzSGp4WWxSVnBWR2pSc3lZTWNObTVDUy9yQklTUmJtU1Bxc295aXNHZytFS3NGQ24wNjNZdjM5L0pQa2ZMcitUTENyZDQzMTM3SWdDb0YwN2N3NGpMT3hmQU56Y1hHbmN1TGIydDFtelhtWFNwRytKalUxQVZmTitTMjV1NW9TVUpjbFFycHp0VkgxWDErd1RMclZyVjJYZ3dNNGNQMzZCdzRmUEVCRFFuSm8xcTVDVWRKdTFhM2ZUcEVsZFdyZHVSTldxbFJnNHNBdno1NjltM3J4VnRHdlhsSVlOYS9MNzd5RUFoSWVmb0g5Lzh4S01wS1RiNlBVdS9QRERSbjc0WVNNQXMyZS9RZDI2MVRoNjlCd1RKMzVEZFBRTndEeHkzclNwN1hTNHhNUVV0bStQdXBNc2N0Tm1NeFRFL2ZlYnMvTkZTUmJscEN4ZGJKczNiODVycjczR2wxOStTVnhjSERkdjN1VHc0Y09BdVY3Y3RXc1hZSjRpLzhRVFR3RG0wVnRMSjZoNTgrYTgrT0tMTEZpd2dKaVlHSktUa3d2MW5TOEpWb2xlaHpwMm9oZytIeTJnY0luc2tySmp4dzRBYmFxL3BhUGw1dVpHNDhhTnRiL05taldMU1pNbUVSc2JtNjk2S3p0M05rUFZWSzFhbGRHalIvUEpKNTlveVduck1odytmSmpnNEdEYXRXdW5KUXd5ZHdMczNkbXppbVdMWW5uQ2ZGQVV4VnRWMVZjVlJYazFMaTR1MW1Bd3JGRVVaVVZjWE55V2t5ZFA1cFdOTHJVNktpTWpneSsrK0FLZFRzZlVxVk1CODh6S2FkT21zV3JWcWp3Zlg2TkdEWVlORzhieDQ4ZHAyTEJobmtrankwekVkOTk5bCs3ZHV4ZTErTG15UngxVkZ1SmVtQUVnQzB1N0pqUTBsT1BIandQUXZYdjNQT00rZE9oUUFMcDA2Y0tzV2JNSy9mcjVVWlM0bDRYNC9mdnZ2N3ozM25zQURCa3loTjI3ZDNQeDRrVkdqQmhCUmthR2RyMllPblVxenM3T3JGeTVrb3lNREQ3Ly9ITWFObXpJNGNPSG1UdDNMaU5IanFSTm16YTgvdnJyTkc3Y0dIZDNkNlpPbllxdnJ5OUhqaHhoMmJKbDlPN2RtNjVkdS9MKysrOVRwMDZkTExNQ1M0S2p0QzNLZWtlK0lsQ2dOWjBtazRuWnMyZHJ2MWVwVW9YUTBGQmlZbUs0ZXZXcTl1Vi81WlZYdUhuenBrMUcvK09QUCtieHh4OG5OVFZWMjFUQjE5ZFgrN3VsRTF5bFNoWEEzUEdOaTRzRGJEdnlMaTR1MmdoRWRweWRuYk50Qk1mSHh6Tmt5QkNiMi9yMDZVT1RKazIwM3kwSmhOeWVlOEtFQ2N5ZE81Zng0OGZiclBkZnQyNGROV3ZXSkRvNldydUlaWjRHVzZkT0hmcjA2WU8vdnovZHVuWGo1TW1UdlAzMjJ5eGZ2bHpMdWhtTlJseGNYSGo5OWRjWk9uU29Ob0pSVUZZekpBcVdxY2xlZFNESVpESUZHUXlHMDhCS1lFVjRlUGhlSUxkZFVPNGtpd28yMHJ0cjE5M1JITXVJOWZ6NWIya2RjNEN6WjYvdzlOUG1UcTFsSk43aTFDbnpiSWVaTTVjeGMrYmRaUmdwS2FuNCsyY2RNZi9ubnlNRUJMeXVUWVYvNXBsSEdUZHVQaUVoa1V5Wk1wUytmVHRxNVFvTE84N0xMMytHbDVjbkd6ZCtncE9UN2ZTakd6ZmlPWGZPbk53eEdvMGNQMzRCSDU4NnZQWFdBQVlOK29DMHRBeVNrMU1aUC80NUZpMHlkOENUazIvejFsc0RjSFoyWXRpdzdtelk4QTluemx6bTAwOS9wV2ZQZHRwc2d0alllR0pqYlRkUnRMd1dXSkpGKzVneVpTRkdvNGwyN1pvUkZYV1NNMmV1NE92N0FDTkc5RVN2ZDJITm10MHNYdnpubldSUkxXYk1lQmwzOSt6M2NzaU4xUWgraVF5N0ZQRmlXd2VnWnMyQ3pRWXByTUdEQjlPc1dUUGF0R2xEWW1JaTMzLy9QV0NiTExTdXQ3cDA2VUs1Y3VWWXQyNGQ1Y3FWWStUSWtYVHUzRmxMYkRvS3k0d3JSVkZxMjdrb1dSVHg4OUVNaXJjamIwbll3TjFPN3Z6NTgyM1c0Sjg5ZTFhYnVwejUrbURaS0hibXpKbk1uRGxUdXowbEpRVi9mLzhzci9mUFAvOFFFQkNBbDVjWG16ZHYxcDd2ekprejJwNHkxcTl4L2ZwMW5uNzZhUklURTdOTmhsdks5ZlRUVDJ2TDBFd21Fei85OUJQSGp4L256ei8vNU1TSkU1dzllNVllUFhwa2VieTlPM3RXc1d4VzVDY3JCRVZSdklBWFZWVjlzVUtGQ3ZHK3ZyN0JpcUtzVUJSbFkxaFlXSFk3MnBaS0hYWGx5aFdHRFJ0R2p4NDlDQXdNMUc1UFQwOG5NVEV4ejJTUXlXUWlJeU9Eb1VPSG90UHB1SDc5ZW9tV3Q2RHNYVWM1YXR4RFEwTzFuNjlkdThia3laTjU4ODAzYmE1Smx5OWZadHEwYVFRR0JtYVpHYXFxS3ZQbXpkTit6NjNkYlEvRkZYZEhqZDhERHp6QXd3OC9qSWVIQjJQR2pLRmp4NDdNbVRPSHlNaEltNlc0a1pHUnZQMzIyenoxMUZPRWhvWnkrL1p0d0x6cDliNTkrL0QyOXFacTFhcjgvZmZmV3IvQVVqZGZ1blNKM2J0M282b3E3ZHUzWitQR2piUnAwNFlYWDN5eFJOOGIyUDk3YTNGUGRPUUxzckhORHovOFlMTXIvZkhqeDdPZGdoRVRFd09BbDVjWHRXclZvbWJObWxTclp0NzBLeVFraEpTVUZOemQzVzBxRk1zVWo2cFZxd0xtUm9lcXF1ajEra0p2SUdYTlpESng4ZUpGbTlzdVhyeElwVXFWc3QyOHc1cDFCZGF1WFR2YXRHbkQ5T25UdFJrRCtYWGl4QWw4Zkh3NGNPQUFLMWV1NU5peFk5cTZSc3M2RnpCZllMLysrbXRXckZpQnQ3YzNsU3RYcGtlUEh0bU9jT1NrbUR2eTFob0E0NEh4Qm9QaGtxSW9LMDBtMDRwR2pScnR5bWFhNjUxa1VmRnRhcFFmRlN2ZS9VeXJLc1RIbTljWGxTL3ZscVhqYmExU3BieS9DNXMzbXh2R3ZYcTF6L2E1ZnYzMUx4WXVORytlR0JlWHhLQkIwN1BjWjkrK1l6WlQ2cytmdjBxN2RxT1pQZnNOSG42NEpSTW1QTWZjdWFzWVAvNDV4b3labzkxdjNib1oxS3g1SDlIUk43UnAvcG1UR0hYcWVOT25UMGY4L1gzbzFzMmZreWN2OGZiYlg3RjgrWFpXcnR5Sm9vRFJhTUxGeFpuWFgrL0wwS0hkY1hZdVhQYlZ3ME9iT2xmY243RXNDbkd4TFhEOVZoaUppWW5hS0tPbEkvSDc3Nzl6NmRJbEZFV3h1U0I2ZVhuUnRXdFh0bTNiUm5KeU1qVnExTURaMlZsTGVGb2VIeElTd3JoeDQ3Sjl2Y3lqb0NXOVp0NHFLVnJpTVM2S1FudytxZ0FPZGV5YzlldzRWVlcxazAvS2x5K2Y2d2hKNXYxVHJFZTlJeU1qYWQyNk5XQk9waWNtSnZMNDQ0OW4yZUN2WThlTzJySUE2Mm51R1JrWk50UGtJeUlpaUlpSTBQYkdzWENFenA1VkxLdVUrb3RuVlVGUmxFSEFJRlZWa3cwR3d3WlZWVmZvOWZyMS8venpqeVViV3lwMVZGUlVGTEd4c1N4WnNvVFRwMDhYK0RPL2R1MWFwaysvZXgwTEN3dkxzZDVwMTY0ZEdSa1pyRisvbnVyVlMyY21ub1BWVVE0VGQ0dGp4NDd4OXR0dkV4TVR3NXR2dnNucTFhdTFPdU85OTk0akxDeU1GMTk4a1RmZWVJTVhYbmhCRzVCYnMyWU54NDRkczNrdVM5eE5KcFBOR21yTGRXbkZpaFhVcjErL0ZONVZpY1hkWWVLbktBb2ZmUEFCZXIwZW5VNkhxNnNyT3AyT05Xdlc0T25weWNpUkkxbTRjQ0cvL2ZZYlVWRlJCQVlHRWhnWXFNMXdhdHEwS1UyYU5DRWxKWVhmZnZzTmdCZGVlSUdBZ0FEUzB0S29XTEVpR3pkdVpOZXVYVnk4ZUpHMWE5ZVNtcHJLNE1HRE1ScU5KVDRxN3lqZjI3TGVrYThBNUhzS1oycHFxallsM3FKZXZYcjQrZmxSdlhwMXFsZXZ6diszRTBjQUFDQUFTVVJCVk83ZHV6bDI3QmpEaGczamxWZGV5WGJIOWhVclZnRG1EZkVzYXoyYU5tMnFqYzR2V2JLRVpjdVdhWjNhdExRMEFnSUNXTFJvVVpGR3F5cFZxa1JZV0JqZmYvODlYMzMxRlZENFJyQ1RreE1lSGg3b2REcnRXSTdzTnJXemJuVHYzTG1UOFBCd214a05ucDZlUFByb293UUVCTkNwVXlkTUpoUGJ0bTFqMzc1OUhEeDRrQ3RYcm5EbHloVVVSY2x4dVVCT3JEdnlCb09oY1BNdjgxWkxWZFV4aXFLTU9YWHExRlZmWDk4dGlxSXNVeFJsVTFoWVdEcGFoVmV5YTZVeSsrdXZMN1NmTjI3Y1MxRFFBdHpkWFZtLy91TThrd3JwNlJra0pkMG1QZDA4U3pjNStUYTNiaVZTcVZKNWtwTnZzMkdEZVRiSjd0MEhHVHEwRzdkdnAxR3RXbVd0VTYvWHUrRHE2a0pxYWpxS29sQ3VuSjYrZlR0eTVFamVSLy9VcW1WT1lyVnIxNHcyYlpvd2ZmcFBYTHQycTBEdi9jUUo4d3lBQXdkT3MzTGxUbzRkTzA5Q2dya2ZZMDRXM1gyZlgzKzloaFVyZHVEdFhabktsVDNwMGFNdGp6L2VKdCt2VlpvZCtVenljN0d0WUM1anlWNXNQL25rRTRLRGc3WGZ3OExDR0Rac0dJY09IYUo1OCtaWlJsSm56cHlwSmUxME9oMFRKMDYwMlcyMnREZXp5NHZsLzA5VjFRcDJMa3BCT0V4anJDRCsrdXN2N2VlTkd6Y1NGQlNFdTdzNzY5ZXZMMUF5MnpLVERXRHg0c1ZhUjk2eVUvbm16WnUxelJaZmZ2bGxYbm5sbFJ5ZlM2L1hzM0RoUWtKRFExbXdZQUhkdTNmbjJXZWZ6ZEp1Y0lUT252VTF6OWZYOXhHZFRtY3ltVXhHSnljbm84bGtNbWI2T2NQWjJkbG9OQnFOTGk0dXhveU1ES05lcnpkbVpHUVkwOUxTakJVcVZNaTRmZnUyTVM0dXpsaWhRb1hIZ0hVVXZzM25Eanl0S01yVDZlbnBHQXlHWUdBRnBmUVo3TjY5TzA1T1R2emYvLzBmQVFFQjJsVHBvc2h1YmZYcTFhdng4UEFnTGk2dVVDY0xGWloxSFZXQ2JaM0NzR3ZjQVZhdVhNa25uM3hDV2xvYW5wNmVmUHJwcHphSnY0OC8vcGhKa3lZUkZoYkdGMTk4d2I1OSs1ZytmVG9WS2xSZy92eXMrL3JjdUhHRHFWT25VcmR1WFNaTW1GRGk1YzlOS2NUZDd2RkxTMHRqOCtiTnJGbXpSanZWcTNYcjFreWJObzNhdFd2VHFWTW5nb0tDT0hUb0VLKzk5aG8rUGo0ODhjUVRCQVFFTUdyVUtPTGk0bXlTTVNOR2pLQml4WXJhNElGbGZ6QXd0MlVBUm84ZXpiUFBQc3M3Nzd4VG91L05VZG9XWmIwalh5Q3VycTVVcVZJRlQwOVBUcHc0QVpoSHo2MDc5MmxwYVJ3N2RvelkyTmhzTy9FSER4N1VMdTVPVGs2VUwxOWVhM1JZempVMEdvMFlqYllEdTJscGFjVXlyVWRWVlp0R2QwcEtDbTV1Ym5sdUNnSjNHOWpYcmwzanM4OCtvMGVQSHRTdVhadFBQelh2U3Q2dFd6ZmMzZDFKVGs3bXp6Ly9CTkNPYmdIenRQeStmZnR5NDhZTlZxMWFoWStQRC9mZmZ6ODZuWTdUcDA5eit2UnA3YjdWcWxXalM1Y3UzTHAxaXhzM2JqQjgrUEE4WncwNGdHcFdqZWViQm9OaERYY3F2SUpNMjE2MGFDTno1NjdNY3Z0cnIzMlJ6YjNOckVlM3JVZW9UU2FWSDM3WUFKaEhvWWNPblpIamMweWFOSWkyYlp1d2UvY2htNDNwUHZ2c056Nzc3RGQyN3B6THlwVTdTVXcwajFxZE9oWE5lKzh0SWpUME1LKzg4aFFqUno0SndNaVJUL0x3d3kwWk5HZzZsU3Q3YXJ2V1c1Y3hKdzBhM04wUjFzbEpoNGRIdVV6Sm9xeWI3VmsvNzg2ZGN3a1BQOEhzMmN1MTJ6dzkzWG4wMFZZRUJEU25VNmZXZDVKRmtlemJkNHlEQjA5ejVVb3NWNjdFM2trV1pkMnRPRGZXSFhtRHdXREN2TXdpUC85VXk4K0tvcGhVVmJYNSs1M2JzaiszTDZ1Y0xyWWVRSWx2dUpPZEd6ZHVzSGZ2WHZidjM4K1BQLzZZNC8yMmI5K2U3ZTN0MjdmWDZoQXdqOUIvOU5GSEFEYTNsd2FyL3orUE96RzJ4RTdOejgrcXFxcUtvdVIwSDV2Zjc4UmR1MTFSRlBYTzc2WTdmMWZ2ZkZaVVJWRnE1WE45ZUxhZkQwVlJLcXVxV215TnNVV0xGbVc3d1Z0MlU5Z3RySzg3MXAxZWs4bWtiWkpxTkJxMWRhZlptVFJwa3BZUXQ3aDA2WkwyOC9idDJ6bDgrTEIyQkd4bWx2Zi8xMTkvMGFGRGgyelBpN2JlQzJmVHBrMXMyclFweXpUYzdKUjJaODhxbHBVVVJkbXVxaXFLb21qdlNhZlRZYm5OeWNsSlM2WVpqVVlVUmRGMjNIWnhjZEZtSjFTb1VDSnRUTXRuMlIxS3A0N3EyclVyOTk5L1B3MGJOdFRXM1ZyZWIxNGpiMzM3OXFWTGx5NzUya3pSMDlPVHVMaTRITSswTGduV2RWU3B2V2pobEdyY1AvNzRZMjIvaTdwMTZ6Sm8wQ0FPSFRwRW16WjNrL1U3ZHV5Z1M1Y3VOR2pRZ045Ly81MWR1M2J4eGh0djhOTlBQMUd2WGozS2xTdG5VNThZalVZT0hUckVuajE3OFBQem8zUG56aVg2SG5Kamg3aVhhdnpPbkRuRG9FR0R0RTYzWHE4bkxTMk55TWhJK3ZUcGsrWCtMaTR1SEQ5K25PUEhqN05reVJLcVZhdUd1N3M3c2JHeHBLYW1Vcmx5WmNxVkswZHdjTEJXTjF2NkZUZHYzaVErUHA3cTFhdmo2dXBxczV5NXBEaks5N2FzZCtUamdTckp5Y241M2hURFlERHcwa3N2WlhzOENkemRoVER6ZEJ3TDY5ZHAyTEFoVTZaTTBkYXRUNWt5aFNsVHBtUjVqR1VhU0hGOGFUSWZOZGUzYjEvbXpwMXIwMG0yL0wxV3JWclpyay9mdW5Vcm16ZHZKaW9xaWovKytFUHJ5SThaTTBaYkkyOXBiR2QrUDNxOW5yRmp4N0o0OGVKY1J5eXNlWGw1MGI1OTFsM0o4MkxWU0lvTER3L1BiNmZJaHNGZ3VBUVVkQ0ZRb3FxcUg2aXF1bEtuMHcwcXpPc1dsK1hMUXpoNTBud1JTazFOdDFsUG5sbHk4dTFjbnlzaElZbnZ2Ly9ENWpZM056MG1rNG52dmd1bVU2ZldOR3FVOS9tcHMyZS9rZVcyc1dQbjJmeCs3ZG90UHZ2c04zcjBhRXZ0MmxYNTlOTmZBZWpXelI5M2QxZVNrMVA1ODAvelR2YVc5ZnNBenM1TzlPM2JrUnMzNGxtMWFpYytQblc1Ly83cWQ1SkZsemw5K3JKMjMyclZLdE9saXgrM2JpVnk0MFk4dzRmM29GNDk3enpMbndzam9NTmNMK2I3ME92c09tT0YzY0RMOG5CRlVWU1R5WlNzS0VyNTI3ZHZsK2pHY1ZPbVRHSFVxRkUyRjFhVHlhUWxKdk15YTlZc2J0MjZaYk0vaDE2dnQ3bVFXby9HbHNZRjFwcGx2UjJRaExsVHJBT2N5R2VNQzNMK2VlYTQ1L1o3RVQ0amxzYVlDMURvUFVoSzB2TGx5emw1OGlSZ25nbVgyL0dvMlgzT0xDT3VsaVRnWjU5OXhzS0ZDN1hyemRkZmY4MkNCUXZRNi9YYTVvdTV0UUVXTGx5WTVUWjNkM2VlZi81NTdYZEg2T3haSmZ2MW1IZXRkOHI4VDFFVUoxVlZuUUJucTUrMWY2cXFPaW1LNG9TNUhyUCttMUZWMVNjaUlpSzJXRjdFWURCOEErUThuZUd1WkVWUi9qQ1pUQ3ZjM2QzWDc5NjlPK0hPNCtjQ25pVmRSMWxrM29EUWN1UlVZWTVmREEwTlpmMzY5WHp3d1FmMDZORkRPejJoWXNXS1hMeDRNY3R1MkNYSnVvNEtEdzh2OGRsaFpTWHUvZnYzWjkyNmRiUnYzNTdubm51TzBhTkhBK2E5cVZxMWFzV05HemY0OHNzdmlZK1BKeWdvaUxGang3Snc0VUtDZ29JQTgya3NmbjUrTm9tOGF0V3E4YzQ3N3hBVUZNVDA2ZE5wM3J3NTN0NUZhamNVV21IalhsYmlkLy85OXpOcTFDaU9IajFLcjE2OThQVDBaT1BHalRuZWYrVElrZXpZc1lNdFc3WXdlUEJnT25ZMHR3MERBd1BadFdzWGt5Wk5vbXZYcmphUHNaeGM4c1VYWDdCa3lSSSsvUEJEYlFaWFNjdlV0ckFieDJzQkZFd2NVQ1VwS1NuZlo1UlBuanc1MXc5dXMyYm1QV1pPblRwRlFrSkNscDF4Zlh4ODhQZjN0eHdSa3lkVlZiV3NjVkU3OGlhVGlmbno1K1BwNmFtdFMwOU9UdWJ0dDk5bTllclZXb1BPa3FuNjZxdXZxRk9uVHBibnNYVFN1M1hyWnROSXpjL1Urc3ovZDViMVJFYWowZVpJQ1NjbnB5eU4rNEt5N3NnWCtrbk0wd256cXZCTXdIWmdoYXFxcXlJaUlxSXRmekFZREhlU1JhbjUzaFY5Nk5CdURCcGtmdC9SMFRlMERlMldMQW15T1kvKzNMa1lCZzU4SDREUTBLK3lQTStsUzlmNTZxdlZOcmZOblBrS1hidWFZMkl5cVl3ZlA1L3QyNlB3OXE1TTI3Ym1UUTg3ZFdwTldOaTNXVGE3Ky9qam40bUxTNkpWcTBaRVJaa2IyYU5IOStIZ3dUUEV4TVF5YmRvaWZ2eHhjcDVuYjJidXRHZG42OVp3Tm0vZVQxVFVTZjc0WTZiV2tSOHpwcisyUnQ3U2taOHl4WGEwVHE5M1p1ellaMWk4K0UvQ3dvNFRGcGIzTkVvdnJ3cTBiNS85aUYxdWtwSzBpamh6c2tqWHFWTW4zYlZyMTNSVnExYlZKU1FrNkc3ZnZxMHJYNzY4TGpVMVZXYzBHaFUzTnpkZGVucTZUcS9YNnpJeU1uUVpHUm5hejBhalVlZmk0dktocXFyUFozM1ZMRzRyaXJMSFpESnRkM056Vzdwbno1NVRBQWFENFVPZ2ZGSlNVb2xlYkoyZG5iUE1GdkwyOW1iR2pCbk1tREdERHo3NGdBNGRPZ0RtK216MDZOSHMyN2V2U04vdDBtU3BSeFJGaVE4TEM4dmNXRklHREJpZ3UzYnRtcEtRa0tERXhjWHBhdGV1cmFTbXBpcEpTVWs2bzlHb1ZLcFVTYmw5KzdiT2FEUXFscmdialViRlpESXBScU5SY1hWMTFabE1Kc3Z2T2xkWFYrMW5rOG1rdUxxNmFqK3JxcW80T3p2clZGVlZnS25Bcy9sNEM3Y1ZSUWsxbVV3aG1UNGZYd0NWazVPVGkyWFVkZWpRb1F3YVpNNWJSa2RIYThudUpVdVdXQit6dzdsejU3UTE2TmFiVVZsY3VuUkpXL3BsTVhQbVRLMEJaaktaR0Q5K1BOdTNiOGZiMnp2TGFEeVlyeUZnWGcrNVlzVUtvcUtpV0xwMEtZTUhEK2JVcVZQODlOTlBXcG16V3k5OThPQkJNakl5dEpGYTY0YThSWDVtaHBSMlo4K1MxRkJWTlQ0aUl1S1JZbjN5Z292SGZQMWNjV2VwV1hhWnZYakFzNlRyS0RCL0puLzU1UmZXcmwyckpWdE9uRGlCcDZkbnRyTW44NkxYNjdVMms2SW9XaUxJc2o2M05QZElzSzZqU3UxRmMrWXdjVy9jdURHTEZ5L1dkbGR2MjdZdGYvLzlOeE1uVHVTYmI3NWgrdlRweE1mSFU3dDJiWjU4OGtsY1hWM3AwNmVQVmg4T0hUbzAyNW13UFhyMFlQMzY5ZXpaczRjLy92aWpWRFpHeTA0SnhkMWg0Z2ZtcWZCWHIxN2wxVmV6YnRLYzJmNzkrNEc3bmZPSkV5ZHk0Y0lGYlViRmwxOSt5Ylp0Mi9qd3d3KzF4MWlPekxiVXhVRkJRYmk2dXJKZ3dZSVMzei9HVWI2MzkwSkh2a0JaOGJ3K3RBMGFOTURMeTR2WTJGaDI3ZHBGejU0OU9YRGdBS3RYcithVlYxN0IyOXVid01CQUJnOGVuT1d4MlUzRFc3NTh1VGJ5VXBpTGpiWGs1R1JPblRwRnYzNzl0T2xHa3lkUHh0blpPY3ZHUDJBN0xYN2h3b1cwYnQyYTZPaG83VnpHekx2MjVtZHFmV2JCd2NGNGVYblpUR2RjdG13Wk9wMnVVT2NSV3l1bWpueE8wb0d0aXFLc01KbE1heUlpSW5MYTllOU9zdWgydnM4bzErbDA2UFhtenJCbHQzYUFHalh1czBrR3VMamMvZi9NbkNSSVRVMW53b1N2U1V4TXdkdmJpNTQ5MjdKbzBVYW1UZnVSYXRVcTA3UnBYYVpPWGNUMjdWRTRPenZ4MFVlamNIZlBPVkVVR25xWTVjdk4wNkFIRGVxaWRlVGQzRnlaT0hFZzQ4Yk41OGlSY3l4YjloY3Z2TkExeCtjQitPeXpyRk50TTU4eC8rZWY1Z3E1V3pmL1RNbWl2S2ZXWjE3R3NHTEYrOVN2WHgyajBVVGJ0dWFMd2Q2OTMrRGtwT1BXclVTNmRIazcxL0xteHJvam4rbFBwcENRa054T004alRuU1JRVHZKenNZMERhaVVsSldrYmFKYUdoSVFFRmk5ZXpIMzMzVWQ4ZkR5VEowOW16cHc1dEc3ZG1pKy8vSko5Ky9iaDd1NmU1em10TjIvZUxKVXptUE5pTmVLYlhUMmladDdnMGpLU1hOSU1Ca051dmNEOGZqNHFKeVVsRlV0SDNseHZtVHN6bGlOSndieVR1L1ZvdDNYRE9QTW9lR3BxS2hNbVRDQXhNUkZ2YjI5Njl1ekpva1dMbURadEd0V3FWYU5wMDZaTW5UcVY3ZHUzNCt6c3pFY2ZmWlRsbW56aXhBbk9uejhQd09PUFAwN0ZpaFdaTjI4ZWMrYk13Y3ZMaS8vKzk3K2twYVZ4Ly8zM00yTEVpR3pmeXh0dnZJSEpaTEpKeE5lclY0L2V2WHV6ZWZQbUhHZmNaVmJhblQxTFcwYW4wNVhFTlM4L2JnQnJkRHJkaWx1M2JtM054OGtKcFZaSFdkb3RMVnUyWk1LRUNiejY2cXNNSFRxVXhvMGJFeDRlVG1ob0tEcWR6bWJwWVU1Q1FrSTRmLzU4dHZXVFpWUGo2T2hvZnY3NVowNmVQRWxnWUdDQmp6a3VpRHpxcU5MZ3NIRzNQaUx0L2ZmZloralFvVnk1Y29Wbm4zMFdrOG1FWHEvbm80OCswdHJYMW5WaGJzdFozM25uSFk0ZVBWcWdEWmlMV3pIRzNXSGpCK1lOUjNPYmxaV1RzMmZQMm14T0hoMGRuV1ZEMWN6UGE3bDJXUVpRUzVJRGZHK0JzdCtSandYYmpYR0tTbEVVT25mdXpQTGx5MW0yYkJrOWV2VGd4SWtUckZtemhvU0VCRDc1NUJOdHhQTGt5WlBhVkIvSWZtcWY5YlRCb283SWx5OWZIbjkvZjU1NzdqbXRJLy9FRTArUW5KeWM1OVI2eTJ1dlg3OGVWVldwVjY5ZWxqV0MrWmxhbjVsbEhhUzFMNzdJZVMxNFFWaW16UUhGTmV4eFcxR1VUU2FUYVlXcXF1c2lJeVB6c3d2Ym5XUlI0WklTZi85OUJEQWZjNWJmUkVCYVdnYmp4OC9uK1BFTDZIUUtVNmNPeDkvZmgzUG5ZdGkyTFlMUm96K25idDFxL1B2dlJYUTZIZSsvUDRMV3JSdmwrcHo3OXg5SFZWVWFOcXhKNTg0R203OTE2dFNhamgxYnNHdlhRYjc3THRobXFudFNVZ3JQUC84K3k1YjlSN3N0YzZjOXMram9HeHc0WUs1OGUvU3dIVzNMejlUNnpJS0RRL0h5OHNSa3Vqc1ZlZG15cmVoMENpa3BhVm51WHhDNWRPUkxRa0V2dGhlQVp0SFIwYVcyaXk3QWl5Kyt5TFZyMTlpMmJSdDc5KzRsSkNTRTBhTkg0Ky92eis3ZHV3RnoxcnRHalJyWlB2N0VpUk44K3VtblBQamdnemJIVzlxTEpadXZxdXJGUE81cWJ3WDZmQ2lLY2t0VjFSSlp5L3YzMzM4RDVnMVc4enZiTFMwdGpmSGp4M1A4K0hIdHJHOS9mMy9PblR2SHRtM2JHRDE2TkhYcjF1WGZmLys5VTIrOW4rMFV5RjkrK1FVdzcxL1RyRmt6bWpadFNtaG9LR0ZoWWRyMXFIejU4c3ljT2RNbU9XNHltYlNrdWVYL3hMcWo1dVhsUlpjdVhUaDgrSEMrT3ZMMjZPeVZjUEk2VzZxcXhuRG5PTmFLRlN0dUR3a0p5U2pBdzB1dGpvcUtpZ0xNMDZvclZLakFpaFVydUhYckZ0SFIwWXdhTllyQXdFQ0dEaDNLMkxGamFkeTRzVGE2bDUzeDQ4Znp4Qk5QMEtxVitmam5zMmZQTW5mdVhHN2V2S20xcFU2ZlBrMXFhaXByMXF4aDFLaFJKZHFSdDBjZFZWYmlicTFpeFlvOC92ampMRjY4V0JzOGV1aWhod3AxSG5ydDJyV3BYZHQ4YWxoMisycVVocUxFdlN6R0QzTGVETmY2Mkd1THBVdVhjdUhDQlFZTUdJQ2lLR3phdE1rbVVXTTVGV1hWcWxXc1dMR0NKVXVXYUlPV3BjRlIyaFpsdlNOL0RPaDY1c3laYktmbkZkYUFBUU5Zc1dJRmh3OGY1cHR2dnVIbzBhT0E3WG5LWVA3eVd6ZWlMTk1NWTJKaU1KbE11THE2RWg0ZURwZzNZM0Z5Y3VMSWtTTlp6b0xQYk5teVpTeGJ0aXpidi8zMjIyOVp6ZzEyZDNmWHBxSkF6bFByVFNZVHExZWJwMnIzN05renkzTy8rdXFyT0RzN2s1Rnh0ejZ3VEZzQkdEZHVuRGJGMXFJa3A5YWZPWE1HQUVWUmpoYjJPUlJGU1ZKVjlYZGdlV3BxNmgrSER4OHVhS3YzVHJLbzRJM2xHemZpV2IzYWZDNXptemI1UDYxZzBhSU43Tmx6R0lCWFgrMmpUWmwvL2ZXKzdOdDNqTVRFRlA3OTExeHY5Ty8vc0RiVjNpSXk4aVNSa1NlMXMrZy8vL3czVWxKU21UcDFPTldxVlVhbnk3cm1kK0xFNTZsWnN3cURCM2RsL2ZwUWZ2ckpuTWhKVFUzWDF1aVBHZE9mMDZlaldiLytiOHFWMHpOcVZDOXRVNzh4WS9wejVNaFpUQ2FWOWV0RDd5U0xxdE8wcWUwR2gvbVpXcCtaWmJNL2ExOTg4WHV1ajhtdlc3ZTB1SmJJZ3NnaVhtd1BBTjFQbno1ZHFEMG1DdXZNbVROVXJWcVZsSlFVcGsrZnpqUFBQRU5NVEl6V2llL1VxUlBkdW5YTDhmR0RCZzNDWkRKUnBZb2puS0IxdHg0Qm91eFpqdXdVNWZPaHF1cFpvUFdsUzVkNDRJRUhpcTFNTjI3YzBLNFQxcHRLNVdYUm9rWHMyYk1ITUY5TExOZUQxMTkvblgzNzlwR1ltTWkvLy80TG1LOHJtZGM2Z2prSnZXN2RPZ0NlZlBKSkZFVkJWVlg4L2YxdEdvRE5talhMTWd2aHlKRWpxS3FLazVNVFR6NzVKR3ZYcnJVNUp6a2lJc0ptaGxsZTdOSFpzeHd2cTZycW1UenVXaXd5TWpJKzhQSHhlVDJiWTFmenE5VHFLTXR5Umw5ZlgwSkNRdmo2NjYveDlQVGs4ODgvNS9YWFgyZmV2SG0wYk5tU2dJQUFkRHBkbG1VUDFvTXFxcXJ5eHg5L3NINzllZ0NPSGozSzBhTkhxVnk1TWpObW1EZVVqWXFLSWlZbUJuZDM5eEkvaHE2MDY2aXlGUGZVMUZRT0hEakFybDI3MkxScFU1WWprM2ZzMkVIUG5qM3AwcVVMSFR0MnBGV3JWdm1hVWgwVEUwTlVWQlN1cnE1YXZRUjViNXhZbkFvYjk3SVV2Nkp3Y1hIaDExL055ekliTjI2czdhOXo0Y0lGN1Q1dWJtNEYyc2VtT0RsSzI2S3NkK1FQQURhN3BSZUhSbzBhTVdEQUFINzc3VGNXTEZnQW1LY2RadDdkc25IanhqYWIzVmtzV3JSSU8vUFFvcmgyYkxkZXEyaVIwNDcxbVJzdHk1WXRvMDJiTmdRSEIyZVpWZysyT3dWYldFOWJ5VzdrSjd0TkE0c3JxV0lWMXdPRmZZNndzTER4bUhlUUxxdzd5YUlydEcyYjl5N0hGc25KdHdrTW5Lc2RtOWF2MzhQNWZtemp4dWJrUzkrK0hSazRzRE4vL1BFMzY5Zi96ZDY5UjIxR3BRR1dMOS9PcGszN2FOdTJDUzFiTnFScDAzcnMyQkhGa2lXYnRmc2tKZDNHeGNXWko1OE15TFlURDFDclZoWGVlY2U4blB2cTFWdGN2bndEblU3Qno4K0hKNTk4Q0pOSnBWNDliMzc1eFh5OFZPZk9Cb1lQNzZGMTVJY002Y2Jnd1Ivdzg4OWJ0T1JGejU1WlB3ZXZ2dm81enM1T1pHVGN2ZjcwNzI4OTJqK0FEaDFzejNjdXlhbjFaODZZTjg4clNySW9KOFYwc1MzMitpMDcxdFBKR3pac3lNc3Z2OHozMzMvUGhnMGJpSW1Kc2JsdlNFZ0lQWHYycEZPblRyUnMyWkt1WGJ2YU5KcE5KaE4rZm42OC9ITGVweHlVQnF1cGVZV3VSMHBDVVQ4ZnFxb2VWQlNsNzVrelovSzFRVnQrSkNjbkV4Z1lxTzNCMHE5ZnYzdy90bkhqeG9ENXVqTnc0RUN0bzdSMzc5NHNJMTdMbHk5bjA2Wk50RzNibHBZdFcyckh0MDZiTmcyajBZaXpzelA5Ky9mbnp6Ly9aTUdDQlZvTUxadmY3ZDI3bDZlZWVvb3VYYnJRdlh0My9QMzlhZENnQWZYcTFXUFFvRUhhNTdsSmt5YmFhL3I0K0RCaXhBalMwOU54Y1hISmRpYWZ2VHQ3bG9haHFxb0hpL3hrK1hEZ3dJR0xsaW5yaFgwS0tQazY2dHExYTV3NWMwYWJLajFod2dSTUpoUGp4bzJqY2VQR3pKbzFpMWRlZVlYRml4ZHorZkpsYmJORTZ3NmRaUmFHaTRzTGI3MzFGck5uejlaMjA2NVlzU0wxNjllblNaTW10R3JWQ2s5UFQrTGo0NG1QajZkRGh3NGwzbEVvN1RxcUxNUTlMUzJOa1NOSGN1ellzU3luUUQzODhNT01IajJhTld2VzhQdnZ2NU9Ra01EcTFhdTFCS1NYbHhkTGxpekpkUk83akl3TUprKzJYZXJuN3U1ZXFodmZGVGJ1WlNGK09jblBDVnNXVzdkdTFZNzd0cjRXN2R5NUV6RHY1VE5uenB4czl3SXJEWTdTdGlqckhmbURZUE9mV1d6R2pSdUhvaWlzWExrU285SElpQkVqcUZYTHZLTzNrNU1UYm01dWxDdFh6dVpuQzh0MEhUQlAxYTlYcjU2MmkyYWpSbzIwRDJaeHlXK1N3TVBEZzJuVHB0RzNiOTlzUC9qcjFxMnpHY0hJaldWcVlaczJiWExjTVRZakk0UFEwTkJDcjVPMWltdFJHalZGUFp2elRvVVhuZGY5TkJjdlhpTXdjQzVuejVyWDZ2VG8wWmFISG1xVzc4Y2JESTE1K3VsSEdEQ2dFMTI2dksyZEJ3L200OTFlZnZrcEdqZXV6VmRmcldiYnRnZ1NFcExadWpXY3JWdkRHVEtrR3kxYk5xUlBuMlRxMTY5T3ZYclZxVisvT3JWclY4MnhFNStadjc4UGJtNnU5T3IxRU43ZVhrUkZuZUtKSjk3UnpvT3ZWYXNLWThjK0E2Q2ROOStqeDBSaVkrTjU5ZFZxdEdualEzQndhSlpwOVFDWExtWGRpc0I2Si83RXhLdzc3MXMyQzdSbTZkQVhsVlZjaTcwaUx1ckZWbFhWY0VWUnRDbWxKYWx4NDhaVXFGQUJIeDhmK3Zmdno2UkprN1JweW9xaTBLVkxGM3IzN3MyUFAvNUlXRmdZMTY5Zlovbnk1Unc5ZXBRbm5uaENXeXRjcmx3NXhvNGR5elBQUEdPM0xIbG1sdjgvVlZVajdGd1VHMFg5Zk9oMHVvT3FxaFpiWSt6aXhZc0VCZ1p5OXV4WndMeUh5a01QUFpUdnh4c01CcDUrK21rR0RCaEFseTVkYk5Zb05talFnSmRmZnBuR2pSdnoxVmRmc1czYk5oSVNFdGk2ZFN0YnQyNWx5SkFoN05xMVM0dVZ2NzgvTDczMGtzM29XOGVPSFprOGVUSnIxNjVsMGFKRnBLYW1zbkhqUmpadTNFamZ2bjJaTW1VS0N4Y3V4TVBEUTVzeFlra3FoNFNFNE96c2pKdWJHNTk4OG9rMmZSK3dXU05xNzg2ZVZTeExwU05mVktWVlI4WEd4dEswYVZQMGVyMTJaRmkxYXRXMHFiaSt2cjU4OE1FSHRHL2Zucmx6NTNMcTFDa3FWS2pBNjYrL3JqM0hJNDg4UW84ZVBlamZ2ejkrZm41VXJWb1ZMeTh2NnRldm4yWDVTR0JnSURObXpNREp5WWxodzRhVjZIc0R4NjJqY2xJYWNkZnI5WFRyMW8zRGg4MnpFeXRVcU1Damp6N0tjODg5cHkwTG5UaHhJa09HRE9IWFgzOWx5NVl0WEw1c1RzeDM3dHc1enc1NXJWcTFxRm16SmdrSkNUZzdPK1BsNWNXb1VhUHlmUUpXY2JCWDNFdXpiUUhtQkt5bG4yRHBPMlJtTXBteXpLTHg4dktpY3VYS1ZLbFN4YVlqLy96enp4TWRIYzJnUVlQeTNXY3BDWTd5dlhXTWxsWWhOVy9ldkx5cnEydUNwNmNuZi8zMVY1NjdiUmRHV2xvYUdSa1pwWEswU2tGWVpncU1IRG15eU04VkhXM3V6SGg3ZTVmcXRLTGNtRXdtT25mdVRFSkNncHFhbWxxaEVGUGlpNFhCWUhnSUNQWDFmWUFGQ3liazZ6RzNiNmNSR0RpWC9mdVA4OGdqclpnNTgrVnNkN3cvZS9hSzFrbTFQanZlMmp2di9KY2RPNkxvMkxFbC9mbzlURUJBTTVzRzQ4V0wxMWkvL205Q1FpSzRmajJlMWFzL3NENGJQVWVXRGViKytHTW0zdDU1SjFyR2padlBqaDBIZU9LSmRvd2Qrd3lWSzVzM2tabzNieFZMbDI0QlZCNTd6SmZwMDEvQ3lVbEhSTVFKZkgzdlR2ZTF2TjY2ZFRPb1dUTi94NC8xN0RrUmdEWnRtdURtbHYzRk5TUERTR2pvWVNwWHJzRFBQLzlmdnA3WDJrc3Z6U0l5OGlTS29qd1VGaGIyVDRHZm9HUXBmbjUrcDFSVnZYLzE2dFVsbm5XT2pJeWtXYk5tNlBWNlB2bmtFelp2M3N4amp6M0dnQUVEYU5UbzdoNE14NDRkWTkyNmRlemN1WlAvL09jLzJ2VHJuMzc2aVE0ZE9tUTdhMmpUcGsyOCsrNjdRTTVyNUVyQytmUG5MUTJBMCtIaDRZMG9lbUxQWVJnTWhrYkFpVnExYXJGbXpab2lkeVJ2Mzc1TllHQWcrL2Z2NTVGSEhtSG16Sm5aTm1yUG5qMnJ6Y1RLS1pidnZQTU9PM2Jzb0dQSGp2VHIxNCtBZ0lCTTlkWkYxcTlmVDBoSUNOZXZYMmYxNnRWY3ZYcVY4ZVBIazU2ZXppKy8vTUkzMzN6RDBxVkw4Zkh4NGRWWFgrV1JSKzV1NG43OStuV1dMVnZHMnJWcnVYMzdObXZXckxFWmZkMnlaUXRmZi8wMXYvMzJXNVpyMnNhTkd3a0tDa0tuMDFHMWFsWGVmdnR0YlpxL3FxcjgzLy85bjliWisrdXZ2M0xzN0sxYXRVcnI3TTJiTjY5QUkwM1pVVldWUG4zNldHYkdQUkFlSGw0NnV5NFdUYW5XVVNrcEtiaTV1WkdhbWxya3pZUHprcENRZ0tJb05rZG5sb1F5V2tlVlN0elQwdEpZdFdvVnpabzFvMW16Wm5tMlQ4K2RPOGZSbzBkNTZLR0hiTDZ2bGhsR0hoNGVKZEpQS0F3N3g3MVV2N2RGWVprUm1GZGk1c2lSSTV3NmRZb09IVHFVK0c3MVlQZjQyU2pUSFhrQWc4RVFCaGdXTFZwRWl4WXQ4cnkvS0JzT0hEaGdPUklrUER3OHZHZ3RwQ0s0bXl4eTU2Ky9Qcy8zUlNBNU9aV3RXOFBvMVNzZ3h3WjJTa29xRVJIbXRscE9SNmZGeHlmaDdPeVU2NDcwRnVucEdUWTc0UmVueE1RVWJ0OU9vMHFWd3EwQmpZNitBWUMzZDJXY25CempRbW95cVhUdS9CWUpDY2wyVFJibDh6U3F3UUFBQ2pkSlJFRlV4cy9QN3pOVlZkOGVOMjZjZGpSWWFiQWMzVlZjbytvcEtTbGF0cjAwTStoTGx5N2w4ODgvUjFYVnp5SWlJc2FYMmd1WERzVmdNQndGZkpZdlg1NWw3NVRDU0U1T1p1dldyZlRxMVN1WGVpdUZpQWp6QUVSTzZ5dmo0K054ZG5iT1Z3TGNNdFVkekEzdWE5ZXUwYUJCQTR4R0k0Y1BIODZ5TjQwMWs4bkU1Y3VYdGRseTF0TFMwbkljWFRPWlRNWFNvQy9PenQ3cDA2Y1pNR0FBd0xIdzhQRDhyK095TTN2VlVmZUtzbHBIU2R5THh0NXhsL2dWamIzalo4MHhXdFJGb0NqS2FqQnZlQ0h1SFpaNHFxcTZ5cDdsdU5PNUMwOUlTT2J3NGJQNWZweTd1eXRQUGRVKzE0NlFtNXNyN2RzM3ovWDg4d29WUFBMVmlRZEtyQk1QVUw2OFc2RTc4UUExYTk1SHpacjNPVXduSHVEUW9kT1dQUXdpSExFVEQ2QW95a3FBTld2V2FGUGRTNE96czNPeFRvMTNjM09qWnMyYXBkcUpWMVdWdFd2WFduNWVtY2ZkeXlMVjhyNks2L3JuN3U3T1UwODlsVWU5NVViNzl1MXozU1NwUW9VSytaN0ZabjFFbEtlbnA3WUR0Wk9UVTY2ZGVEQlAyY3l1RXcvWm55SmovYmppNE9ucFdXd2p0bFl4TEZPZlZYdlZVZmVDc2x4SFNkd0x6eEhpTHZFclBFZUluelhIYVZVWGtxSW9xMEE2OHZjYVN6eE5KcE5kTy9KZ25TeHlxTDJ5UkJGWjRtbnZaRkZ1OXUvZnZ3ZllmL0xrU1cxSGNKRS91M2Z2dG14NnRqOHlNakxVM3VVcElTc0JObXpZSUkyeE1reFZWVFpzMkdENTJXSHJvK3hJSFZWNFpibU9rcmdYbmlQRVhlSlhlSTRRUDJ0bHZpTy9mLy8rdzhDcGt5ZFAydXl3THNxdWMrZk9XVGE2T3hrVkZYWEUzdVc1bXl4eXVOT3JSQkZZNHVrSXlhSmNxTUQ3WU40WHcxN24zWlkxSnBPSmhRc1hXbjZkUnRsWWQxcGdFUkVSWWNEK0V5ZE9TR09zRExOdUdONkphVmtpZFZRaDNBTjFsTVM5RUJ3bzdoSy9RbkNnK0duS2ZFY2U4My9pWWpCdnRpVEtQcXM0THNFQnZpUjNrMFdYT0hjdUpzLzdDOGQzN2x3TXAwNUZnNE1raTNJVEhoNGVESVFkT0hDQW4zLysyZDdGS1JPV0xsM0tuUjNodzhMRHc5ZmJ1endsU0d1TWZmLzk5eklxWHdhcHFzcjMzMzl2K2RVaEdvWUZKWFZVd2QwTGRaVEV2ZUFjS2U0U3Y0SnpwUGhaM0FzZGVWeGRYZWNxaXBJVUhCek0xYXRYN1YwY1VRUXhNVEVFQndjREpLYW5wOCt4ZDNudXNFb1diYkp6VVVSeHNJcWpReVNMOHFBcWl2SWlrRHAzN2x5T0hISG92SVBkSFQ1OG1Ibno1Z0drNm5TNjRUaCtmSXNrUER3OFdGR1V5TWpJU05hdFcyZnY0b2dDV3J0MnJlVVlvd2hIYVJnV2d0UlJCWEFQMVZFUzl3Snd3TGhML0FyQUFlTUgzQ01kK2REUTBGaVR5VFEzSXlPRHBVdVgycnM0b2dpV0xsMUtSa1lHcXFyT1BYanc0TTI4SDFFNnpNa2lrb0tEUTdsNjFXR0tKUW9oSnVZbXdjR2hnT3BJeWFKY2hZV0ZIUVRlek1qSVlQVG8wV3BwSHVGV2x1emZ2NS9YWG50TnpjaklBQml6Zi8vK1EvWXVVeWxRalViajY0Qng1c3lacWl3eEt6dk9uVHZIekprelZjQm9NcG5ld0VFYWhvVWhkVlQrM0d0MWxNUTlmeHcxN2hLLy9ISFUrQUU0eHFIaHhhQkdqUm9IZERyZEcwZU9ISEY1K09HSHFWS2xpcjJMSkFybzZOR2pmUGpoaDZpcW1xd295bk9YTDE5T3RuZVpMQzVldkpoU3ZYcDFUMVZWT3lxS1FrQkF6anZOQzhmMjdiZnJpSW82aGFyeVdWUlVWSmtaQWJ0OCtYSjRqUm8xS3FhbHBRVnMyTEFCRHc4UGZIeDg4anhiOTM5Qldsb2F2Lzc2Sy8vNXozKzRmZnUyQXN3T0R3K2ZZZTl5bFpZclY2NWNxRm16Wm5wR1JrYlh2Ly8rbTRjZmZoaFBUMDk3RjB2a0lqbzZtc0RBUUc3Y3VLRW9paElVRVJHeHpONWxLaXFwbzNKMkw5ZFJFdmVjbFlXNFMveHlWaGJpVitiUGtiZG1NQmplQWo2dlc3Y3VTNWN1emZmeE44TCtrcE9UR1RSb0VCY3VYQUI0S3p3OGZMYTl5NVNacjY5dlZaMU9kODdKU2VmMjQ0K1RhZEtrcnIyTEpBcm82TkZ6REIvK01VYWpLUm1vRnhZV2R0M2VaU29vUHorL04xVlYvUUxRZVhsNThmenp6L1BnZ3c5U3QyNWRxbFdyVm14SGF6a3lrOG5FMWF0WE9YLytQSWNPSFdMWnNtWEV4c1lDbUZSVkhSc1JFVEhYM21XMEE1MnZyKzg2UlZHZThQTHlZdmJzMlRSdkxnbEhSM1Q0OEdIR2poMXIrY3l1RHc4UDd3M2NNN3ROU1IzMXYxbEhTZHpMZHR3bGZtVXpmdmRVUng1UURBYkRXcUJYcjE2OW1EcDFhckdlaFN4S2hxcXFUSjA2MWJJMmZsMTRlSGdmSEhTSzRkMWtrVGRMbHdibCs0eDNZWC9KeWFrTUdqU2RDeGV1Z29NbWkvTEwxOWYzVVdDcW9paWQ3RjBXUjZHcWFnZ3dOU0lpWXJ1OXkySXZ6WnMzMSt2MSttOFZSUm1tMCtubzJiTW53NGNQMTg1bUYvWjE2dFFwZnZ6eFJ6WnMyR0RaSlhwUmFtcnFLNGNQSDA2emQ5bUttOVJSV2YwdjFGRVM5NnpLVXR3bGZsazVldnp1dVY2dW41OWZGU0JLVmRXYXZYdjNKaWdvQ0dkblozc1hTK1FnUFQyZER6LzhrSFhyMXFFb3lpVW5KNmRXZS9mdXZXSHZjdVhDS2xrVXdOU3B3eVZaVkFhWWswV0w3cXlOZCt4a1VVSDQrZm0xTTVsTUl4VkY2UURVQWlyWXUweWxLQjY0cEtycWJpY25wKy8yNzkrLzE5NEZjaENLbjUvZkpGVlYzd05jQVJvMGFFQ2RPbldvVTZlT3pGUXJaY25KeVZ5NGNJRUxGeTV3K3ZScHk4MnBpcUpNRFFzTG04azlVQS9sUnVxby84MDZTdUpldHVNdThTczc4YnNuZXlDdFc3ZjJkM0p5MnFDcTZuM3QyclZqMXF4WmxDOWYzdDdGRXBra0pDUXdjZUpFOXU3ZGk2SW9OMHdtVTQrSWlJajk5aTVYWG15VFJSMElDaHFNczdPc0pYSlU2ZWtaZlBqaEV0YXQyMU5Xa2tWQ0ZGbTdkdTI4MDlQVDN3UmVCeXJhdXp3Q2dEamdLeGNYbHpuLy9QT1BuR1VxaEJDaVNPN0pqanlBbjUvZi83ZDN4eTV1bDNFWXdKL2ZIV2VNaENOSDRRYkhkQ2lLTndRRGxZTGxCcDFjbWpnNFpmY3Y2Q3F1L1ErNlp5cVl1SWhEbDBPa1NDOGxTNms2bU5IdGFFaVBjTkVqUDRkNmdyVmlCMHN1eWVlenYvQU03L0o5NEgyL1Y4dXkvQ2JKdGYzOS9YUzczYlRiN1ZTcjFXVkgyM2l6MlN5RHdTQzlYdTlpWGVCUDI5dmJueHdmSDQvLzYreGw4YndzMnZxMkxIUGwrdlYzY3VmTzU2blYzSzNMNXRteldXN2Z2cHVIRDM5TVVlUmtzU2hYb2l5Qy84dmg0ZUdicDZlbjd5OFdpL2VTWEVueXhySXpiWmpma3B4c2JXMDlydFZxajQ2T2pzNldIUWlBOWJDMmczeVNIQndjN08zczdOeEw4bEdTN083dXB0UHBwTlZxcGRGb3BGNnZwMUtwTERubCtwdlA1NWxNSmhtUHh4a09oK24zKzVsT3AwbVNzaXp2bjUrZmYzYVpWczI5cXIrWFJYdnBkajlPdS8xaHFsVjNhdGxtczdNTUJ0K24xN3Qvc1M1dzVjb2lBQUQ0TjJzOXlQK3BhRGFibnhaRjhXV1NkNWNkaHI4OEtjdnlpOUZvOUZWVytJM2dQOHVpdDlMcDNFeXJkUzJOeHR1cDEydXBWSGFXbkhMOXplZS9aekk1elhqOGE0YkRuOVB2ZjVmcDlQbjJ3bFV1aXdBQTRHVTJZWkMvVURTYnpRK0tvcmlWNUVhU3EwbjJrdmgyL1BVN1MvSTB5UzlKSHBSbCtmVm9OUG9oS3p6QXYwQlpkRG10UlZrRUFBQXYycVJCSGw0M1pkSHlySHRaQkFBQUFBQUFBQUFBQUFBQUFBQUFBQUFBQUFBQUFBQUFBQUFBQUFBQUFBQUFBQUFBQUFBQUFBQUFBQUFBQUFBQUFBQUFBQUFBQUFBQUFBQUFBQUFBQUFBQUFBQUFBQUFBQUFBQUFBQUFBQUFBQUFBQUFBQUFBQUFBQUFBQUFBQUFBQUFBQUFBQUFBQUFBQUFBQUFBQUFBQUFBQUFBQUFBQWJKUS9BS0VsRXNVTXR5eUNBQUFBQUVsRlRrU3VRbUNDIiwKICAgIlR5cGUiIDogImZsb3ciCn0K"/>
    </extobj>
    <extobj name="ECB019B1-382A-4266-B25C-5B523AA43C14-4">
      <extobjdata type="ECB019B1-382A-4266-B25C-5B523AA43C14" data="ewogICAiRmlsZUlkIiA6ICIxMjI1NDIxNDI3NzMiLAogICAiR3JvdXBJZCIgOiAiMjA2NjY0ODk4IiwKICAgIkltYWdlIiA6ICJpVkJPUncwS0dnb0FBQUFOU1VoRVVnQUFBL0lBQUFDQUNBWUFBQUNvWUZKdkFBQUFDWEJJV1hNQUFBc1RBQUFMRXdFQW1wd1lBQUFnQUVsRVFWUjRuT3pkZDNpVFZmdkE4ZStUdGlsdEthTUNaWU9BbENHaktRVUxxQWpJVUdRcGlzZ1NRVVhGb2d6Qi9uZ0ZVUkZjQ0lpK0Nvb0M0bUJUQkFTa3pDclF4VWIyS3BSUjZLWWplWDUvaER3azNUc3A3LzI1THE2clRUTk91SlB6bkhPZkJV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RDVvdGk3QUtWSWFkMjZkWUJPcCtzRHRBY2FBWlVCVi9zVzYzOUNLbkFUT0Fuc01abE1heUlqSTBNQjFiN0ZFa0lJSVlRUVFvaXk1MytoSTYvNCtmazlvNnJxVktDWnZRc2pORWNVUlprYUZoYTJuSHVuUXkvSkl2dVJaSkVRUWdnaGhQaWZjVTkzNUZ1MGFGSFp4Y1hsTjZBclFNV0tGZW5YcngvKy92NDBhTkNBaWhVcjR1b3FmYXlTbHBxYVNseGNIS2RQbjJiZnZuMnNXcldLdUxnNHk1KzNwS2VuUDN2dzRNR2I5aXhqRVVteXlESGRpOGtpSVlRUVFnZ2g3dDJPdkorZlgwTlZWZGNEUHQ3ZTNnd1pNb1MrZmZ2aTV1Wm03Nkw5ejB0SlNXSFZxbFVzWHJ5WXExZXZBaHh6Y25KNmN0KytmYWZ0WGJhQ3lwb3M4cUJmdjRmeDkyOUNnd1kxcUZpeFBLNnVMbll1NWIwdk5UV2R1TGhFVHArK3pMNTl4MWkxYWlkeGNVbVdQOThMeVNJaGhCQkNDQ0UwOTJSSHZuWHIxdjVPVGs0YlZGVzlyMTI3ZHN5YU5Zdnk1Y3ZidTFnaWs4VEVSQ1pNbU1EZXZYdFJGT1dHMFdqc0dSa1p1Yy9lNWNvdjIyUlJaWVlNNlViZnZoMXhjNU5aSHZhV2twTEtxbFU3V2J4NE0xZXYzb1F5bkN3U1FnZ2hoQkFpczN1dUkrL241MWNGaUZKVnRXYWZQbjE0OTkxM2NYWjJ0bmV4UkE3UzA5UDU2S09QV0x0MkxZcWlYSEp5Y21xMWQrL2VHL1l1VjE3TXlTTGRCbFhsdm5idG1qSnIxcXVVTHkrelBSeE5ZbUlLRXlaOHc5NjlSMUVVYmhpTnBqS1ZMQkpDQ0NHRUVDSTc5MXBIWGpFWURHdUJYcjE2OVdMcTFLa295cjMyRnU4OXFxb3lkZXBVZ29PREFZTER3OE43NDhCcm1zM0pJalZLVmFuWnAwOEgzbjEzTU03T1R2WXVsc2hCZW5vR0gzMjBsTFZyZDZNb1hISnljaTRUeWFMODhQUHphd2VNVWxXMVBWQWI4TFJ6a1VwVEFuQlJVWlE5d0hkaFlXSC8yTHRBanFadDI3YjNHWTNHVWFxcWRnV2FBL2NCc3RhbmRLVURONEREaXFKczBldjEzNGFHaHNiYXUxQ2xSZXFvLzgwNlN1SmV0dU11OFNzNzhidW5lcmtHZytFdDRQTzZkZXV5ZE9sUzNOM2Q3VjBra1UvSnljbTg4TUlMbkQ5L0h1Q3Q4UER3MmZZdVV3NnNra1VCVEowNlhKSkZaWUE1V2JTSTRPQlFLQVBKb3J6NCt2bytxaWpLTk9CUmU1ZkZnV3hYVmZXOWlJaUk3Zll1aUwyMWE5Zk9PejA5ZlJJd0N2Q3dkM21FalNUZ094Y1hsNC8vK2VlZkdIc1hwcVJJSFpXdGU3Nk9rcmhucTh6RVhlS1hMWWVPM3ozVEEvSDE5YTJxMCtuT09UazV1ZjM0NDQ4MGFkTEUza1VTQlhUMDZGR0dEeCtPMFdoTU1abE05U0lpSXE3WnUweVozVTBXZWJOMGFSRHU3dVhzWFNTUlQ4bkpxYnp3d2dlY1B4OERqcDBzeXBXZm45K2JxcXArQWVqdXUrOCtCZzRjU0lzV0xhaFRwdzdWcWxWRHA5UFp1NGdsem1ReWNmWHFWUzVjdU1EQmd3ZjU1WmRmdUhIakJvQkpVWlMzd3NMQzV0aTdqUFppTUJoYUtvcXlYbFhWMmpxZGpxNWR1OUtsU3hmcTFLbERuVHAxSk1GZHlwS1RrN2x3NFFJWExseGc2OWF0Yk5teUJaUEpCSEFCNkJVZUhuN0F6a1VzZGxKSC9XL1dVUkwzc2gxM2lWL1pqTis5MUpHZm9TaktwTUdEQi9QV1cyL1p1emlpa0Q3Ly9IT1dMbDJLcXFveklpSWkzclYzZWF6ZFRSYnAzSDc4Y1RKTm10UzFkNUZFQVIwOWVvN2h3ei9HYURRNWJMSW9GNHJCWVBnQ0NIUjJkaVl3TUpCbm5ua0d2VjV2NzNMWlhWcGFHc3VYTCtmTEw3OGtJeU1EWUhaNGVQamJsT0ZaRjRWaE1CaTZLNHF5UWxWVmowNmRPaEVZR0VqZHVsSlBPWkx6NTgvejVaZGZFaElTQXBBSVBCTWVIcjdKdnFVcU5sSkg1ZUFlcjZNazdqa29JM0dYK09XZ0xNVHZubGpZR3hBUTRHVXltWDV4ZG5iV3o1Z3hBdzhQbVVsWVZqVm8wSUJmZi8wVlZWVjk2OWV2LzkrTEZ5K20yTHRNRmpWcTFKZ0NQRFpvVUZlZWVxcTl2WXNqQ3FGcTFVb2tKQ1J6NE1CcEZ5RGp5cFVyVysxZHB2d3lHQXd2QXgrVUwxOWVuVE5uanRLOWUzZWNuTzZKS3J6SW5KeWNhTkdpQlFhRGdXM2J0cWxwYVdrQk5XclV1SFQ1OHVWd2U1ZXR0TFJwMDhZSCtFdFZWWS9odzRjVEZCUkVwVXFWN0Ywc2tVbkZpaFY1L1BISFNVOVBKekl5VXE4b1N2OWF0V3F0aUk2T0x2UDdka2dkbGJON3VZNlN1T2VzTE1SZDRwZXpzaEMvZTJLZVJHcHE2aGhWVlQxNjllcEZ0V3JWN0YwY1VRVGUzdDcwNnRVTG9IeHFhdW9ZZTVmSElpQWd3RXVuVThZNE96dnh3Z3RkN1YwY1VRUXZ2UEE0enM1T0tBcGpBZ0lDdk94ZG52enc4L05yQWN4eGRuYm02NisvVnZ6OC9PeGRKSWZrNStmSDExOS9yZHc1cVdSdW16WnRIclIzbVVwRHAwNmR5cGxNcHQ5VVZYVWZQWG8wWThhTStaK1lCbGxXNlhRNnhvd1p3K2pSbzFGVjFkMWtNdjNhcVZPbk1yMU9TK3FvL0xuWDZpaUplLzQ0YXR3bGZ2bmpxUEdEZTZNanJ3QkRBSVlPSFdybm9vamlZQlhId1RqSThnOXpzZ2lQWHIwQ3FGYXRzcjJMSTRyQTI3c3l2WG9GQUlwREpZdHlvYWlxK2dQZ09tYk1HSm8xYTJidjhqaTBaczJhOGNZYmJ3QzRta3ltUlRoSUhWS1M0dVBqcHdNdDI3WnR5NGdSSSt4ZEhKRlBJMGFNd04vZkg2QlZmSHo4Ky9ZdVR4RklIVlVBOTFBZEpYRXZBQWVNdThTdkFCd3dmc0E5MEpGdjA2Wk5jNkJobzBhTnFGZXZucjJMSTRwQnZYcjFhTml3SVVDalZxMWFPVUxOWXBVczZtN25vb2ppWUJWSGgwa1c1Y1JnTVBRQy9GcTJiTW1nUVlQc1had3k0WVVYWHFCbHk1WUFmZ2FENFVsN2w2Y2srZnY3VndmR3VMdTdxKysvLzc2TXhKY2hPcDJPNmRPbjQrN3VyZ0p2M29sbG1TTjFWTUhkQzNXVXhMM2dIQ251RXIrQ2M2VDRXWlQ1Szc2cXF2MEFIbm5rRVhzWFJSUWpTengxT2wwL094ZkZLbGxVaTNyMXZPMWRIRkVNNnRYenBtSERtdUE0eWFLY0tNQjdBQ05IanBST1dqN3BkRHBlZXVrbHk2L3Y0ZURKbXFJd21Vd1RBTmZubm50T3FWcTFxcjJMSXdxb2F0V3FQUHZzc3dyZ21wR1JNZDdlNVNrRXFhTUs0UjZvb3lUdWhlQkFjWmY0RllJRHhVOVQ1aU9ucW1wZmtJNzh2Y1lTVDBWUjdONlJ2NXNzYW1Ydm9vaGlaSW1uSXlTTGN0S21UWnYyZ0YralJvMW8zMTQyV0N5SURoMDYwS2hSSTRBMnJWdTNEckIzZVVwQ2l4WXRLZ092NmZWNkdWRXB3d1lOR29SZXIwZW4wNzNXdW5Yck1yVkRvZFJSaFZlVzZ5aUplK0U1UXR3bGZvWG5DUEd6VnFZNzhzMmJOeThQR0R3OVBXbmV2TG05aXlPSzBZTVBQb2lucHllQTc1MDQyODNkWkZGTGV4WkRGRE5MUEIwaFdaUVRWVlg3QS9UcDB3ZEZzWHZpdDB4UkZJWGV2WHRiZnU1djUrS1VDR2RuNTE2cXFwYnIzcjA3WGw1bFl0OUdrWTM3N3J1UDd0MjdvNnFxbTA2bjYyWHY4aFNFMUZHRlY1YnJLSWw3NFRsQzNDVitoZWNJOGJOV3BqdnlycTZ1RHdJMGF0U29VTk5DVHAwNlJWcGFtdlo3V2xvYXAwNmQ0dFNwVTlwdHljbkp4VkRTa25YbmJNTWkyYmh4STJmUG5nWEFaREt4ZlBseTR1UGo4M3hjYkd3c3AwK2ZMdmIvSjUxT1oxa25yNVFyVjg1dVdacTd5U0ozbWpldmI2OWlpQkx3NElNTjhQUjBCd2RJRnVWQUFmb0JQUHp3dzNZdVN0bVVhV2JQUGRkYXNUUWlPblhxWk9lU2lLS3lpcUhkRzRZRlVHcDFWRXhNRE9mT25jdjMvYmRzMmNMcTFhc0w5QnFxcXBLY25FeEtTdW1kZWx0RzY2Z3lkMjB5bVV6MkxvSU5POGU5MU9OMzdOZ3g5dXpady9uejU3UDhMU0lpZ2oxNzlwQ1ltSmp0WStQaTRnZ0xDN081TFhPZkl5a3BpWC8rK2FmNENwd0hSL3JlT3R2enhZdEJDOERTNFN1UXRMUTBYbnJwSll4R0kwRkJRZlRvMFlNclY2N3c3TFBQQXJCMzcxNCsvL3h6ZHV6WXdjY2ZmNnlOK01mSHh6Tm1UUFliWFh0NGVCQVJFWkh0MzhhTkc4Y3p6endEUUdKaUlrbEpTUVV1czdlM04ybHBhVnkrZkpuang0OFRHUm5KcmwyNzZOMjdOMy84OFVldWo1MC9mejdWcTFjbkppYUd0V3ZYTW5Ma1NDMExkL255WllLQ2duQjJkbWJUcGszODlOTlAvUGpqandRSEIvUGYvLzRYVjFmWGJKOHpQajZlbDE5K21UTm56dENuVHgvKzg1Ly9GUGc5NWFaaHc0WkVSa2FDT2M2bDl3MjFjamRaVk12dWE0aVNrMU54YzlPWFN2WTBMUzJENk9qck9EbnBxRk1uK3lNZGI5MUtKQ1BEU0pVcUZmUDFuQnMzN3FWSms3clVyMThkazBsbDVjb2RkT3ZtVDRVSzdyaytMalkyZ1Z1M0VxbGV2VEx1N3NWM1FwTk9wOUN3WVUwaUkwOWFra1YyK1l6bHhOZlh0Nm1xcXZmWHIxK2ZPblhxbFBqckhUaHdnQVlOR2xDK2ZPRnlHbGV2WHNYRHd3TVBENDhzZjR1SmllSGd3WU1BZE8xYWVzYzMxcWxUaDNyMTZuSHUzTGtHdnI2K1RTTWlJbzZVMm91WHNKWXRXM29BUGZSNlBlM2F0Yk4zY1hLVW5KeU1tNXRiS2RWYmFhU25wMmY3R1N3dXFxcVNrcEtDb2lpNHVia1YyL08yYmRzV0Z4Y1gwdFBUZTdSczJkTGp3SUVEQlc4a2xMTFNxcVBTMDlONTU1MTNPSHYyTEo5KytpbWhvYUZzMjdZdHkvMGVlK3d4clgwMmYvNTh6cDA3UjkrK2ZRRnovYlpnd1FLbVRwMmE0K3lWNk9ob2V2ZnVqYUlvZlBiWlo0U0doakpwMHFRU2UxOVFOdXVvMHI0MldVdE1UR1R4NHNYczJMR0QxMTU3TFY4ZDBlVGtaSHIxNmtYanhvMlpQSGx5dGh0ajkrOXZ6cC9OblR1WFdyVnFGWHU1TTdObjNFczdmcGErUWxKU0V2UG16YU51M2JyYTMwNmNPTUdvVWFOUUZJV3RXN2RtZVd4YVdocTllL2NtTVRHUjVjdVhjLy85OXpOanhneisrT01QVnE5ZXpYMzMzUWZBNU1tVDJiMTd0M2Fma3VaSTM5dXkzcEZ2Q2RDZ1FZTUNQL0N2di80aUlTRUJSVkZvMGFJRkFPN3VkenNVeWNuSjNMaHhnK2pvYUVhT0hNbTBhZFBvMXEwYjZlbnBIRHAwS052bjlQUHpzeG5odDFhcDB0MWxiOTk4OHczTGxpMHJjSmwzN05pUjdWNEF1M2Z2empOVG5aNmV6dTNidHhrOGVEQ3hzYkc0dWJreGVQQmdBRFp0MmdTWVJ3UXFWYXJFOE9IRDJicDFLd2NQSHVUUFAvL2txYWVleXZKOHQyN2Q0clhYWHVQTW1UTUFyRm16aGpWcjF1VDQrbHUzYnJYNVA4Z1BxN2phYzA3N25XUlJ6UUk5S0MwdEExQUwvR0o2dlFzQXg0K2ZKemo0YnhvMHFFRy9mdVlMMVlBQjczSHQyaTJDZ29iUXAwOEgwdExTbVR6NU8xcTBhTUR3NFQyc1hqdWQ1T1RVTE05ZHNhSUhseS9INXZyNmJtNTZLbGYyNU15Wnl3d2FOQjB2cndwczN2eXB6WDFNSnBVWFhwak92LzllcEVPSEZzeVpZNXZZaW9tNXlkcTF1eGs1OGttclpORU5nb0lXNE96c3hLWk5uL0RUVDV2NDhjZE5CQWVIOHQvL2pzUFYxU1hiOHNUSEovUHl5NTl5NXN4bCt2VHB3SC8rTXl5UC84R0N1ZE9SQnpzbWkzS2lLSW9Cb0ZXcmt0K2JZZUhDaFh6enpUZjQrdm95Yjk0ODlIbzkwZEhSREJ1VzgvLzM1czJidForWExWdkduRGx6OFBQejQ4c3Z2OFRKeWNubXZwR1JrYno3N3JzQVdUTHJKYTFWcTFhY08zY09SVkY4QVlkdkpPZVhrNU9USDFDdWRldld4ZGFoek9uNmxSZTlYZy9BOGVQSENRNE9wa0dEQnZUcloxNnhNbURBQUs1ZHUwWlFVQkI5K3ZRaExTMk55Wk1uMDZKRkM0WVBIMjd6UEFrSkNmbCtUU2NuSjV0cjlxRkRod2dLQ3FKcDA2WjgvUEhIREJ3NE1GL3ZSNi9YODhzdnZ3RDI3ZXk1dTd2VHVuVnI5dTNiNSticzdHd0FkaGI1U2ZQUXNtWEwyajQrUHBkLy8vMTNZMkVlWDFwMVZFcEtDaWFUaVlTRUJNYU1HVU9qUm8yeWJmTmN2MzRkUHo4L25uNzY2U3gvKy9iYmJ3a05EZVc5OTk1ajd0eTUyYjdPblRPaVVWV1ZIVHQyc0hyMWF1clhyOC9BZ1FPTDl3MWxVdHAxVkZtSmUzYmMzTnhZdDI0ZE1URXhmUGZkZC9ucXlHL1pzb1c0dURqKy9mZGZhdFNva2UxOUxKK245UFQwWWkxdmJnb2I5N0lXdjdsejUycURsM2VPYndOZzFLaFJoSWVIbzZvcXFxcnkyR09QMlR3dU1EQlFHeUJJVEV6azAwOC94ZC9mbnlwVnFwQ2NuTXdQUC95ZzNmZldyVnNBZlBubGw5U3VYWnUzMzM2N3hBZmZIS1Z0VWRZNzhrMkFRbVZmbGk1ZENwaW5SMWl5YjlaWmZLUFJ5TWNmZjB5TkdqVll0bXlaTmlwZHFWSWxmdjc1WnpaczJNRGl4WXRwMjdZdFk4ZU9CYUJLbFNwczI3YU55cFVyMDZWTEZ3QUdEaHpJaVJNbmltWDlvb2VIQi9mZGR4L3U3dTVjdUhBQmdCOSsrSUVtVFpvUUVHRGVieUZ6aC9uUlJ4L1ZwcXVVSzFlT2dRTUhNbi8rZk9iTm0wZTdkdTFvMkxBaHYvLytPd0RoNGVGYVZqSXBLUW05WHM4UFAveWdmVmxtejU1TjNicDFPWHIwS0JNblRpUTZPaG93ajV3M2JkclVwcXlKaVlsczM3NGRWVlVwWDc2ODF0QXJDRXRjVlZWdG1zZGRjMlF3R0RxcnFucWxDTm15TzhtaWduWGtPM2QraTVTVXJKM3B2SVNGZlF2QTVzMWgvUHp6RmpwMWFrMi9mZzl6L1hvY1Y2NllPK0UrUHVZTWFrVEVTWGJ1UEVCSVNDUW5UMTdpdmZlRzRlTGl6TnExZTVneFkybVc1Lzd6ejA5NTZxbkp1YjUrbHk0R1pzMTZOY3Z0SVNHUmpCczNQOHZ0dTNjZnhNL3ZaZTMzbjMrZXdodHZ6Q1kyTmdFM04xY0dEMzRjZ0UyYjlnSFFxVk5yS2xVcXovRGhQZGk2Tlp5REIwL3o1NS83ZU9xcHJKdXQzTHFWeUd1dnplYk1tY3NBckZtem16VnJkdWRZOXExYlA2ZFNwWUtOSmx2RnRkaVRSVVc5MkZLRVJHVkJQZlRRUTN6MzNYZUVoWVh4M252djhkRkhINUdVbEVSc2JPNkpINHVXTFZ0aU5Cb0pEUTNsczg4K1krTEVpU1ZjNHZ5em1ySFZFc2o2eGJDVFltaU10UVI0NElFSGlxMU1uVHQzTHRTMFlrdHladlBtemZ6ODg4OTA2dFNKZnYzNmNmMzZkYTVjdVFLQWo0OFBZSjVHdVhQblRrSkNRamg1OGlUdnZmY2VMaTdtUkY1QmxnalVxMWVQbFN0WGFyOTdlM3R6NjlZdE5tL2VUSThlUFRoMzdseStPL0lXOXU3c1BmREFBK3pidHcvTW45VVM3OGc3T3p2LzM4bVRKL3Y2K2ZtdE1wbE1LeXBXckJnU0VoSlNrTFY2cFZKSFZhaFFnVysvL1phSkV5ZFNvMFlOYnQrK3paRWpSMnlTZ241K2ZyaytSMUJRRU04ODh3eDc5dXhoNWNxVlBQNzQ0MW51azVwNjk1cjkwa3N2RVI0ZVR1WEtsWXZ2amVTZ3RPdW9zaEwzdkdKNitQRGhITzlqM1JhMkpPcjY5KzlQYW1xcVRad3pTMHBLSWlFaEFSY1hGOHFWSzc0WmdOa3BiTnpMU3Z6QXZHeDM1Y3FWS0lwQ3g0NGRPWHYyTEczYnRnWE1NNStqb3FMUTYvWDA2dFdMOFBCd21qUnBvdlhGdG0zYnhvRURCN1RuK3Z2dnY3bDI3UnFMRmkxaTZkS2xiTnk0a1pzM2I5cTgzczZkNW1yenJiZmVLdkgzNWlodGk3TGVrZmNDcUZneGYxTjdMZmJzMmNPUkkrWituZFV4QXJpNXVWbW10cEdRa0VDbFNwVVlNbVFJalJvMUlqMDluWmlZR0x5OXZmSHg4ZUhiYjgwZExuOS9mNjJCc21QSERtYk1tRUhidG0yMWp2eTFhOWNBdE9rZllNNHl2ZmJhYTFuS1pja3NEaGd3Z0RmZmZEUGJzbS9hdEFsRlViVEs2ODU1aHZrMmJOZ3dObXpZd0prelovajAwMC9wMmJPbjF0Q0tqWTNOMG5DM3pucW5wNmV6YWRNbXBreVpndEZvcEYyN2RrUkZSWEhtekJsOGZYMFpNV0lFZXIyZU5XdldzSGp4WWxSVnBWR2pSc3lZTWNObTVDUy9yQklTUmJtU1Bxc295aXNHZytFS3NGQ24wNjNZdjM5L0pQa2ZMcitUTENyZDQzMTM3SWdDb0YwN2N3NGpMT3hmQU56Y1hHbmN1TGIydDFtelhtWFNwRytKalUxQVZmTitTMjV1NW9TVUpjbFFycHp0VkgxWDErd1RMclZyVjJYZ3dNNGNQMzZCdzRmUEVCRFFuSm8xcTVDVWRKdTFhM2ZUcEVsZFdyZHVSTldxbFJnNHNBdno1NjltM3J4VnRHdlhsSVlOYS9MNzd5RUFoSWVmb0g5Lzh4S01wS1RiNlBVdS9QRERSbjc0WVNNQXMyZS9RZDI2MVRoNjlCd1RKMzVEZFBRTndEeHkzclNwN1hTNHhNUVV0bStQdXBNc2N0Tm1NeFRFL2ZlYnMvTkZTUmJscEN4ZGJKczNiODVycjczR2wxOStTVnhjSERkdjN1VHc0Y09BdVY3Y3RXc1hZSjRpLzhRVFR3RG0wVnRMSjZoNTgrYTgrT0tMTEZpd2dKaVlHSktUa3d2MW5TOEpWb2xlaHpwMm9oZytIeTJnY0luc2tySmp4dzRBYmFxL3BhUGw1dVpHNDhhTnRiL05taldMU1pNbUVSc2JtNjk2S3p0M05rUFZWSzFhbGRHalIvUEpKNTlveVduck1odytmSmpnNEdEYXRXdW5KUXd5ZHdMczNkbXppbVdMWW5uQ2ZGQVV4VnRWMVZjVlJYazFMaTR1MW1Bd3JGRVVaVVZjWE55V2t5ZFA1cFdOTHJVNktpTWpneSsrK0FLZFRzZlVxVk1CODh6S2FkT21zV3JWcWp3Zlg2TkdEWVlORzhieDQ4ZHAyTEJobmtrankwekVkOTk5bCs3ZHV4ZTErTG15UngxVkZ1SmVtQUVnQzB1N0pqUTBsT1BIandQUXZYdjNQT00rZE9oUUFMcDA2Y0tzV2JNSy9mcjVVWlM0bDRYNC9mdnZ2N3ozM25zQURCa3loTjI3ZDNQeDRrVkdqQmhCUmthR2RyMllPblVxenM3T3JGeTVrb3lNREQ3Ly9ITWFObXpJNGNPSG1UdDNMaU5IanFSTm16YTgvdnJyTkc3Y0dIZDNkNlpPbllxdnJ5OUhqaHhoMmJKbDlPN2RtNjVkdS9MKysrOVRwMDZkTExNQ1M0S2p0QzNLZWtlK0lsQ2dOWjBtazRuWnMyZHJ2MWVwVW9YUTBGQmlZbUs0ZXZXcTl1Vi81WlZYdUhuenBrMUcvK09QUCtieHh4OG5OVFZWMjFUQjE5ZFgrN3VsRTF5bFNoWEEzUEdOaTRzRGJEdnlMaTR1MmdoRWRweWRuYk50Qk1mSHh6Tmt5QkNiMi9yMDZVT1RKazIwM3kwSmhOeWVlOEtFQ2N5ZE81Zng0OGZiclBkZnQyNGROV3ZXSkRvNldydUlaWjRHVzZkT0hmcjA2WU8vdnovZHVuWGo1TW1UdlAzMjJ5eGZ2bHpMdWhtTlJseGNYSGo5OWRjWk9uU29Ob0pSVUZZekpBcVdxY2xlZFNESVpESUZHUXlHMDhCS1lFVjRlUGhlSUxkZFVPNGtpd28yMHJ0cjE5M1JITXVJOWZ6NWIya2RjNEN6WjYvdzlOUG1UcTFsSk43aTFDbnpiSWVaTTVjeGMrYmRaUmdwS2FuNCsyY2RNZi9ubnlNRUJMeXVUWVYvNXBsSEdUZHVQaUVoa1V5Wk1wUytmVHRxNVFvTE84N0xMMytHbDVjbkd6ZCtncE9UN2ZTakd6ZmlPWGZPbk53eEdvMGNQMzRCSDU4NnZQWFdBQVlOK29DMHRBeVNrMU1aUC80NUZpMHlkOENUazIvejFsc0RjSFoyWXRpdzdtelk4QTluemx6bTAwOS9wV2ZQZHRwc2d0alllR0pqYlRkUnRMd1dXSkpGKzVneVpTRkdvNGwyN1pvUkZYV1NNMmV1NE92N0FDTkc5RVN2ZDJITm10MHNYdnpubldSUkxXYk1lQmwzOSt6M2NzaU4xUWgraVF5N0ZQRmlXd2VnWnMyQ3pRWXByTUdEQjlPc1dUUGF0R2xEWW1JaTMzLy9QV0NiTExTdXQ3cDA2VUs1Y3VWWXQyNGQ1Y3FWWStUSWtYVHUzRmxMYkRvS3k0d3JSVkZxMjdrb1dSVHg4OUVNaXJjamIwbll3TjFPN3Z6NTgyM1c0Sjg5ZTFhYnVwejUrbURaS0hibXpKbk1uRGxUdXowbEpRVi9mLzhzci9mUFAvOFFFQkNBbDVjWG16ZHYxcDd2ekprejJwNHkxcTl4L2ZwMW5uNzZhUklURTdOTmhsdks5ZlRUVDJ2TDBFd21Fei85OUJQSGp4L256ei8vNU1TSkU1dzllNVllUFhwa2VieTlPM3RXc1d4VzVDY3JCRVZSdklBWFZWVjlzVUtGQ3ZHK3ZyN0JpcUtzVUJSbFkxaFlXSFk3MnBaS0hYWGx5aFdHRFJ0R2p4NDlDQXdNMUc1UFQwOG5NVEV4ejJTUXlXUWlJeU9Eb1VPSG90UHB1SDc5ZW9tV3Q2RHNYVWM1YXR4RFEwTzFuNjlkdThia3laTjU4ODAzYmE1Smx5OWZadHEwYVFRR0JtYVpHYXFxS3ZQbXpkTit6NjNkYlEvRkZYZEhqZDhERHp6QXd3OC9qSWVIQjJQR2pLRmp4NDdNbVRPSHlNaEltNlc0a1pHUnZQMzIyenoxMUZPRWhvWnkrL1p0d0x6cDliNTkrL0QyOXFacTFhcjgvZmZmV3IvQVVqZGZ1blNKM2J0M282b3E3ZHUzWitQR2piUnAwNFlYWDN5eFJOOGIyUDk3YTNGUGRPUUxzckhORHovOFlMTXIvZkhqeDdPZGdoRVRFd09BbDVjWHRXclZvbWJObWxTclp0NzBLeVFraEpTVUZOemQzVzBxRk1zVWo2cFZxd0xtUm9lcXF1ajEra0p2SUdYTlpESng4ZUpGbTlzdVhyeElwVXFWc3QyOHc1cDFCZGF1WFR2YXRHbkQ5T25UdFJrRCtYWGl4QWw4Zkh3NGNPQUFLMWV1NU5peFk5cTZSc3M2RnpCZllMLysrbXRXckZpQnQ3YzNsU3RYcGtlUEh0bU9jT1NrbUR2eTFob0E0NEh4Qm9QaGtxSW9LMDBtMDRwR2pScnR5bWFhNjUxa1VmRnRhcFFmRlN2ZS9VeXJLc1RIbTljWGxTL3ZscVhqYmExU3BieS9DNXMzbXh2R3ZYcTF6L2E1ZnYzMUx4WXVORytlR0JlWHhLQkIwN1BjWjkrK1l6WlQ2cytmdjBxN2RxT1pQZnNOSG42NEpSTW1QTWZjdWFzWVAvNDV4b3labzkxdjNib1oxS3g1SDlIUk43UnAvcG1UR0hYcWVOT25UMGY4L1gzbzFzMmZreWN2OGZiYlg3RjgrWFpXcnR5Sm9vRFJhTUxGeFpuWFgrL0wwS0hkY1hZdVhQYlZ3ME9iT2xmY243RXNDbkd4TFhEOVZoaUppWW5hS0tPbEkvSDc3Nzl6NmRJbEZFV3h1U0I2ZVhuUnRXdFh0bTNiUm5KeU1qVnExTURaMlZsTGVGb2VIeElTd3JoeDQ3Sjl2Y3lqb0NXOVp0NHFLVnJpTVM2S1FudytxZ0FPZGV5YzlldzRWVlcxazAvS2x5K2Y2d2hKNXYxVHJFZTlJeU1qYWQyNk5XQk9waWNtSnZMNDQ0OW4yZUN2WThlTzJySUE2Mm51R1JrWk50UGtJeUlpaUlpSTBQYkdzWENFenA1VkxLdVUrb3RuVlVGUmxFSEFJRlZWa3cwR3d3WlZWVmZvOWZyMS8venpqeVViV3lwMVZGUlVGTEd4c1N4WnNvVFRwMDhYK0RPL2R1MWFwaysvZXgwTEN3dkxzZDVwMTY0ZEdSa1pyRisvbnVyVlMyY21ub1BWVVE0VGQ0dGp4NDd4OXR0dkV4TVR3NXR2dnNucTFhdTFPdU85OTk0akxDeU1GMTk4a1RmZWVJTVhYbmhCRzVCYnMyWU54NDRkczNrdVM5eE5KcFBOR21yTGRXbkZpaFhVcjErL0ZONVZpY1hkWWVLbktBb2ZmUEFCZXIwZW5VNkhxNnNyT3AyT05Xdlc0T25weWNpUkkxbTRjQ0cvL2ZZYlVWRlJCQVlHRWhnWXFNMXdhdHEwS1UyYU5DRWxKWVhmZnZzTmdCZGVlSUdBZ0FEUzB0S29XTEVpR3pkdVpOZXVYVnk4ZUpHMWE5ZVNtcHJLNE1HRE1ScU5KVDRxN3lqZjI3TGVrYThBNUhzS1oycHFxallsM3FKZXZYcjQrZmxSdlhwMXFsZXZ6diszRTBjQUFDQUFTVVJCVk83ZHV6bDI3QmpEaGczamxWZGV5WGJIOWhVclZnRG1EZkVzYXoyYU5tMnFqYzR2V2JLRVpjdVdhWjNhdExRMEFnSUNXTFJvVVpGR3F5cFZxa1JZV0JqZmYvODlYMzMxRlZENFJyQ1RreE1lSGg3b2REcnRXSTdzTnJXemJuVHYzTG1UOFBCd214a05ucDZlUFByb293UUVCTkNwVXlkTUpoUGJ0bTFqMzc1OUhEeDRrQ3RYcm5EbHloVVVSY2x4dVVCT3JEdnlCb09oY1BNdjgxWkxWZFV4aXFLTU9YWHExRlZmWDk4dGlxSXNVeFJsVTFoWVdEcGFoVmV5YTZVeSsrdXZMN1NmTjI3Y1MxRFFBdHpkWFZtLy91TThrd3JwNlJra0pkMG1QZDA4U3pjNStUYTNiaVZTcVZKNWtwTnZzMkdEZVRiSjd0MEhHVHEwRzdkdnAxR3RXbVd0VTYvWHUrRHE2a0pxYWpxS29sQ3VuSjYrZlR0eTVFamVSLy9VcW1WT1lyVnIxNHcyYlpvd2ZmcFBYTHQycTBEdi9jUUo4d3lBQXdkT3MzTGxUbzRkTzA5Q2dya2ZZMDRXM1gyZlgzKzloaFVyZHVEdFhabktsVDNwMGFNdGp6L2VKdCt2VlpvZCtVenljN0d0WUM1anlWNXNQL25rRTRLRGc3WGZ3OExDR0Rac0dJY09IYUo1OCtaWlJsSm56cHlwSmUxME9oMFRKMDYwMlcyMnREZXp5NHZsLzA5VjFRcDJMa3BCT0V4anJDRCsrdXN2N2VlTkd6Y1NGQlNFdTdzNzY5ZXZMMUF5MnpLVERXRHg0c1ZhUjk2eVUvbm16WnUxelJaZmZ2bGxYbm5sbFJ5ZlM2L1hzM0RoUWtKRFExbXdZQUhkdTNmbjJXZWZ6ZEp1Y0lUT252VTF6OWZYOXhHZFRtY3ltVXhHSnljbm84bGtNbWI2T2NQWjJkbG9OQnFOTGk0dXhveU1ES05lcnpkbVpHUVkwOUxTakJVcVZNaTRmZnUyTVM0dXpsaWhRb1hIZ0hVVXZzM25Eanl0S01yVDZlbnBHQXlHWUdBRnBmUVo3TjY5TzA1T1R2emYvLzBmQVFFQjJsVHBvc2h1YmZYcTFhdng4UEFnTGk2dVVDY0xGWloxSFZXQ2JaM0NzR3ZjQVZhdVhNa25uM3hDV2xvYW5wNmVmUHJwcHphSnY0OC8vcGhKa3lZUkZoYkdGMTk4d2I1OSs1ZytmVG9WS2xSZy92eXMrL3JjdUhHRHFWT25VcmR1WFNaTW1GRGk1YzlOS2NUZDd2RkxTMHRqOCtiTnJGbXpSanZWcTNYcjFreWJObzNhdFd2VHFWTW5nb0tDT0hUb0VLKzk5aG8rUGo0ODhjUVRCQVFFTUdyVUtPTGk0bXlTTVNOR2pLQml4WXJhNElGbGZ6QXd0MlVBUm84ZXpiUFBQc3M3Nzd4VG91L05VZG9XWmIwalh5Q3VycTVVcVZJRlQwOVBUcHc0QVpoSHo2MDc5MmxwYVJ3N2RvelkyTmhzTy9FSER4N1VMdTVPVGs2VUwxOWVhM1JZempVMEdvMFlqYllEdTJscGFjVXlyVWRWVlp0R2QwcEtDbTV1Ym5sdUNnSjNHOWpYcmwzanM4OCtvMGVQSHRTdVhadFBQelh2U3Q2dFd6ZmMzZDFKVGs3bXp6Ly9CTkNPYmdIenRQeStmZnR5NDhZTlZxMWFoWStQRC9mZmZ6ODZuWTdUcDA5eit2UnA3YjdWcWxXalM1Y3UzTHAxaXhzM2JqQjgrUEE4WncwNGdHcFdqZWViQm9OaERYY3F2SUpNMjE2MGFDTno1NjdNY3Z0cnIzMlJ6YjNOckVlM3JVZW9UU2FWSDM3WUFKaEhvWWNPblpIamMweWFOSWkyYlp1d2UvY2htNDNwUHZ2c056Nzc3RGQyN3B6THlwVTdTVXcwajFxZE9oWE5lKzh0SWpUME1LKzg4aFFqUno0SndNaVJUL0x3d3kwWk5HZzZsU3Q3YXJ2V1c1Y3hKdzBhM04wUjFzbEpoNGRIdVV6Sm9xeWI3VmsvNzg2ZGN3a1BQOEhzMmN1MTJ6dzkzWG4wMFZZRUJEU25VNmZXZDVKRmtlemJkNHlEQjA5ejVVb3NWNjdFM2trV1pkMnRPRGZXSFhtRHdXREN2TXdpUC85VXk4K0tvcGhVVmJYNSs1M2JzaiszTDZ1Y0xyWWVRSWx2dUpPZEd6ZHVzSGZ2WHZidjM4K1BQLzZZNC8yMmI5K2U3ZTN0MjdmWDZoQXdqOUIvOU5GSEFEYTNsd2FyL3orUE96RzJ4RTdOejgrcXFxcUtvdVIwSDV2Zjc4UmR1MTFSRlBYTzc2WTdmMWZ2ZkZaVVJWRnE1WE45ZUxhZkQwVlJLcXVxV215TnNVV0xGbVc3d1Z0MlU5Z3RySzg3MXAxZWs4bWtiWkpxTkJxMWRhZlptVFJwa3BZUXQ3aDA2WkwyOC9idDJ6bDgrTEIyQkd4bWx2Zi8xMTkvMGFGRGgyelBpN2JlQzJmVHBrMXMyclFweXpUYzdKUjJaODhxbHBVVVJkbXVxaXFLb21qdlNhZlRZYm5OeWNsSlM2WVpqVVlVUmRGMjNIWnhjZEZtSjFTb1VDSnRUTXRuMlIxS3A0N3EyclVyOTk5L1B3MGJOdFRXM1ZyZWIxNGpiMzM3OXFWTGx5NzUya3pSMDlPVHVMaTRITSswTGduV2RWU3B2V2pobEdyY1AvNzRZMjIvaTdwMTZ6Sm8wQ0FPSFRwRW16WjNrL1U3ZHV5Z1M1Y3VOR2pRZ045Ly81MWR1M2J4eGh0djhOTlBQMUd2WGozS2xTdG5VNThZalVZT0hUckVuajE3OFBQem8zUG56aVg2SG5Kamg3aVhhdnpPbkRuRG9FR0R0RTYzWHE4bkxTMk55TWhJK3ZUcGsrWCtMaTR1SEQ5K25PUEhqN05reVJLcVZhdUd1N3M3c2JHeHBLYW1Vcmx5WmNxVkswZHdjTEJXTjF2NkZUZHYzaVErUHA3cTFhdmo2dXBxczV5NXBEaks5N2FzZCtUamdTckp5Y241M2hURFlERHcwa3N2WlhzOENkemRoVER6ZEJ3TDY5ZHAyTEFoVTZaTTBkYXRUNWt5aFNsVHBtUjVqR1VhU0hGOGFUSWZOZGUzYjEvbXpwMXIwMG0yL0wxV3JWclpyay9mdW5Vcm16ZHZKaW9xaWovKytFUHJ5SThaTTBaYkkyOXBiR2QrUDNxOW5yRmp4N0o0OGVKY1J5eXNlWGw1MGI1OTFsM0o4MkxWU0lvTER3L1BiNmZJaHNGZ3VBUVVkQ0ZRb3FxcUg2aXF1bEtuMHcwcXpPc1dsK1hMUXpoNTBud1JTazFOdDFsUG5sbHk4dTFjbnlzaElZbnZ2Ly9ENWpZM056MG1rNG52dmd1bVU2ZldOR3FVOS9tcHMyZS9rZVcyc1dQbjJmeCs3ZG90UHZ2c04zcjBhRXZ0MmxYNTlOTmZBZWpXelI5M2QxZVNrMVA1ODAvelR2YVc5ZnNBenM1TzlPM2JrUnMzNGxtMWFpYytQblc1Ly83cWQ1SkZsemw5K3JKMjMyclZLdE9saXgrM2JpVnk0MFk4dzRmM29GNDk3enpMbndzam9NTmNMK2I3ME92c09tT0YzY0RMOG5CRlVWU1R5WlNzS0VyNTI3ZHZsK2pHY1ZPbVRHSFVxRkUyRjFhVHlhUWxKdk15YTlZc2J0MjZaYk0vaDE2dnQ3bVFXby9HbHNZRjFwcGx2UjJRaExsVHJBT2N5R2VNQzNMK2VlYTQ1L1o3RVQ0amxzYVlDMURvUFVoSzB2TGx5emw1OGlSZ25nbVgyL0dvMlgzT0xDT3VsaVRnWjU5OXhzS0ZDN1hyemRkZmY4MkNCUXZRNi9YYTVvdTV0UUVXTGx5WTVUWjNkM2VlZi81NTdYZEg2T3haSmZ2MW1IZXRkOHI4VDFFVUoxVlZuUUJucTUrMWY2cXFPaW1LNG9TNUhyUCttMUZWMVNjaUlpSzJXRjdFWURCOEErUThuZUd1WkVWUi9qQ1pUQ3ZjM2QzWDc5NjlPK0hPNCtjQ25pVmRSMWxrM29EUWN1UlVZWTVmREEwTlpmMzY5WHp3d1FmMDZORkRPejJoWXNXS1hMeDRNY3R1MkNYSnVvNEtEdzh2OGRsaFpTWHUvZnYzWjkyNmRiUnYzNTdubm51TzBhTkhBK2E5cVZxMWFzV05HemY0OHNzdmlZK1BKeWdvaUxGang3Snc0VUtDZ29JQTgya3NmbjUrTm9tOGF0V3E4YzQ3N3hBVUZNVDA2ZE5wM3J3NTN0NUZhamNVV21IalhsYmlkLy85OXpOcTFDaU9IajFLcjE2OThQVDBaT1BHalRuZWYrVElrZXpZc1lNdFc3WXdlUEJnT25ZMHR3MERBd1BadFdzWGt5Wk5vbXZYcmphUHNaeGM4c1VYWDdCa3lSSSsvUEJEYlFaWFNjdlV0ckFieDJzQkZFd2NVQ1VwS1NuZlo1UlBuanc1MXc5dXMyYm1QV1pPblRwRlFrSkNscDF4Zlh4ODhQZjN0eHdSa3lkVlZiV3NjVkU3OGlhVGlmbno1K1BwNmFtdFMwOU9UdWJ0dDk5bTllclZXb1BPa3FuNjZxdXZxRk9uVHBibnNYVFN1M1hyWnROSXpjL1Urc3ovZDViMVJFYWowZVpJQ1NjbnB5eU4rNEt5N3NnWCtrbk0wd256cXZCTXdIWmdoYXFxcXlJaUlxSXRmekFZREhlU1JhbjUzaFY5Nk5CdURCcGtmdC9SMFRlMERlMldMQW15T1kvKzNMa1lCZzU4SDREUTBLK3lQTStsUzlmNTZxdlZOcmZOblBrS1hidWFZMkl5cVl3ZlA1L3QyNlB3OXE1TTI3Ym1UUTg3ZFdwTldOaTNXVGE3Ky9qam40bUxTNkpWcTBaRVJaa2IyYU5IOStIZ3dUUEV4TVF5YmRvaWZ2eHhjcDVuYjJidXRHZG42OVp3Tm0vZVQxVFVTZjc0WTZiV2tSOHpwcisyUnQ3U2taOHl4WGEwVHE5M1p1ellaMWk4K0UvQ3dvNFRGcGIzTkVvdnJ3cTBiNS85aUYxdWtwSzBpamh6c2tqWHFWTW4zYlZyMTNSVnExYlZKU1FrNkc3ZnZxMHJYNzY4TGpVMVZXYzBHaFUzTnpkZGVucTZUcS9YNnpJeU1uUVpHUm5hejBhalVlZmk0dktocXFyUFozM1ZMRzRyaXJMSFpESnRkM056Vzdwbno1NVRBQWFENFVPZ2ZGSlNVb2xlYkoyZG5iUE1GdkwyOW1iR2pCbk1tREdERHo3NGdBNGRPZ0RtK216MDZOSHMyN2V2U04vdDBtU3BSeFJGaVE4TEM4dmNXRklHREJpZ3UzYnRtcEtRa0tERXhjWHBhdGV1cmFTbXBpcEpTVWs2bzlHb1ZLcFVTYmw5KzdiT2FEUXFscmdialViRlpESXBScU5SY1hWMTFabE1Kc3Z2T2xkWFYrMW5rOG1rdUxxNmFqK3JxcW80T3p2clZGVlZnS25Bcy9sNEM3Y1ZSUWsxbVV3aG1UNGZYd0NWazVPVGkyWFVkZWpRb1F3YVpNNWJSa2RIYThudUpVdVdXQit6dzdsejU3UTE2TmFiVVZsY3VuUkpXL3BsTVhQbVRLMEJaaktaR0Q5K1BOdTNiOGZiMnp2TGFEeVlyeUZnWGcrNVlzVUtvcUtpV0xwMEtZTUhEK2JVcVZQODlOTlBXcG16V3k5OThPQkJNakl5dEpGYTY0YThSWDVtaHBSMlo4K1MxRkJWTlQ0aUl1S1JZbjN5Z292SGZQMWNjV2VwV1hhWnZYakFzNlRyS0RCL0puLzU1UmZXcmwyckpWdE9uRGlCcDZkbnRyTW44NkxYNjdVMms2SW9XaUxJc2o2M05QZElzSzZqU3UxRmMrWXdjVy9jdURHTEZ5L1dkbGR2MjdZdGYvLzlOeE1uVHVTYmI3NWgrdlRweE1mSFU3dDJiWjU4OGtsY1hWM3AwNmVQVmg4T0hUbzAyNW13UFhyMFlQMzY5ZXpaczRjLy92aWpWRFpHeTA0SnhkMWg0Z2ZtcWZCWHIxN2wxVmV6YnRLYzJmNzkrNEc3bmZPSkV5ZHk0Y0lGYlViRmwxOSt5Ylp0Mi9qd3d3KzF4MWlPekxiVXhVRkJRYmk2dXJKZ3dZSVMzei9HVWI2MzkwSkh2a0JaOGJ3K3RBMGFOTURMeTR2WTJGaDI3ZHBGejU0OU9YRGdBS3RYcithVlYxN0IyOXVid01CQUJnOGVuT1d4MlUzRFc3NTh1VGJ5VXBpTGpiWGs1R1JPblRwRnYzNzl0T2xHa3lkUHh0blpPY3ZHUDJBN0xYN2h3b1cwYnQyYTZPaG83VnpHekx2MjVtZHFmV2JCd2NGNGVYblpUR2RjdG13Wk9wMnVVT2NSV3l1bWpueE8wb0d0aXFLc01KbE1heUlpSW5MYTllOU9zdWgydnM4bzErbDA2UFhtenJCbHQzYUFHalh1czBrR3VMamMvZi9NbkNSSVRVMW53b1N2U1V4TXdkdmJpNTQ5MjdKbzBVYW1UZnVSYXRVcTA3UnBYYVpPWGNUMjdWRTRPenZ4MFVlamNIZlBPVkVVR25xWTVjdk4wNkFIRGVxaWRlVGQzRnlaT0hFZzQ4Yk41OGlSY3l4YjloY3Z2TkExeCtjQitPeXpyRk50TTU4eC8rZWY1Z3E1V3pmL1RNbWl2S2ZXWjE3R3NHTEYrOVN2WHgyajBVVGJ0dWFMd2Q2OTMrRGtwT1BXclVTNmRIazcxL0xteHJvam4rbFBwcENRa054T004alRuU1JRVHZKenNZMERhaVVsSldrYmFKYUdoSVFFRmk5ZXpIMzMzVWQ4ZkR5VEowOW16cHc1dEc3ZG1pKy8vSko5Ky9iaDd1NmU1em10TjIvZUxKVXptUE5pTmVLYlhUMmladDdnMGpLU1hOSU1Ca051dmNEOGZqNHFKeVVsRlV0SDNseHZtVHN6bGlOSndieVR1L1ZvdDNYRE9QTW9lR3BxS2hNbVRDQXhNUkZ2YjI5Njl1ekpva1dMbURadEd0V3FWYU5wMDZaTW5UcVY3ZHUzNCt6c3pFY2ZmWlRsbW56aXhBbk9uejhQd09PUFAwN0ZpaFdaTjI4ZWMrYk13Y3ZMaS8vKzk3K2twYVZ4Ly8zM00yTEVpR3pmeXh0dnZJSEpaTEpKeE5lclY0L2V2WHV6ZWZQbUhHZmNaVmJhblQxTFcwYW4wNVhFTlM4L2JnQnJkRHJkaWx1M2JtM054OGtKcFZaSFdkb3RMVnUyWk1LRUNiejY2cXNNSFRxVXhvMGJFeDRlVG1ob0tEcWR6bWJwWVU1Q1FrSTRmLzU4dHZXVFpWUGo2T2hvZnY3NVowNmVQRWxnWUdDQmp6a3VpRHpxcU5MZ3NIRzNQaUx0L2ZmZloralFvVnk1Y29Wbm4zMFdrOG1FWHEvbm80OCswdHJYMW5WaGJzdFozM25uSFk0ZVBWcWdEWmlMV3pIRzNXSGpCK1lOUjNPYmxaV1RzMmZQMm14T0hoMGRuV1ZEMWN6UGE3bDJXUVpRUzVJRGZHK0JzdCtSandYYmpYR0tTbEVVT25mdXpQTGx5MW0yYkJrOWV2VGd4SWtUckZtemhvU0VCRDc1NUJOdHhQTGt5WlBhVkIvSWZtcWY5YlRCb283SWx5OWZIbjkvZjU1NzdqbXRJLy9FRTArUW5KeWM1OVI2eTJ1dlg3OGVWVldwVjY5ZWxqV0MrWmxhbjVsbEhhUzFMNzdJZVMxNFFWaW16UUhGTmV4eFcxR1VUU2FUYVlXcXF1c2lJeVB6c3d2Ym5XUlI0WklTZi85OUJEQWZjNWJmUkVCYVdnYmp4OC9uK1BFTDZIUUtVNmNPeDkvZmgzUG5ZdGkyTFlMUm96K25idDFxL1B2dlJYUTZIZSsvUDRMV3JSdmwrcHo3OXg5SFZWVWFOcXhKNTg0R203OTE2dFNhamgxYnNHdlhRYjc3THRobXFudFNVZ3JQUC84K3k1YjlSN3N0YzZjOXMram9HeHc0WUs1OGUvU3dIVzNMejlUNnpJS0RRL0h5OHNSa3Vqc1ZlZG15cmVoMENpa3BhVm51WHhDNWRPUkxRa0V2dGhlQVp0SFIwYVcyaXk3QWl5Kyt5TFZyMTlpMmJSdDc5KzRsSkNTRTBhTkg0Ky92eis3ZHV3RnoxcnRHalJyWlB2N0VpUk44K3VtblBQamdnemJIVzlxTEpadXZxdXJGUE81cWJ3WDZmQ2lLY2t0VjFSSlp5L3YzMzM4RDVnMVc4enZiTFMwdGpmSGp4M1A4K0hIdHJHOS9mMy9PblR2SHRtM2JHRDE2TkhYcjF1WGZmLys5VTIrOW4rMFV5RjkrK1FVdzcxL1RyRmt6bWpadFNtaG9LR0ZoWWRyMXFIejU4c3ljT2RNbU9XNHltYlNrdWVYL3hMcWo1dVhsUlpjdVhUaDgrSEMrT3ZMMjZPeVZjUEk2VzZxcXhuRG5PTmFLRlN0dUR3a0p5U2pBdzB1dGpvcUtpZ0xNMDZvclZLakFpaFVydUhYckZ0SFIwWXdhTllyQXdFQ0dEaDNLMkxGamFkeTRzVGE2bDUzeDQ4Znp4Qk5QMEtxVitmam5zMmZQTW5mdVhHN2V2S20xcFU2ZlBrMXFhaXByMXF4aDFLaFJKZHFSdDBjZFZWYmlicTFpeFlvOC92ampMRjY4V0JzOGV1aWhod3AxSG5ydDJyV3BYZHQ4YWxoMisycVVocUxFdlN6R0QzTGVETmY2Mkd1THBVdVhjdUhDQlFZTUdJQ2lLR3phdE1rbVVXTTVGV1hWcWxXc1dMR0NKVXVXYUlPV3BjRlIyaFpsdlNOL0RPaDY1c3laYktmbkZkYUFBUU5Zc1dJRmh3OGY1cHR2dnVIbzBhT0E3WG5LWVA3eVd6ZWlMTk1NWTJKaU1KbE11THE2RWg0ZURwZzNZM0Z5Y3VMSWtTTlp6b0xQYk5teVpTeGJ0aXpidi8zMjIyOVp6ZzEyZDNmWHBxSkF6bFByVFNZVHExZWJwMnIzN05renkzTy8rdXFyT0RzN2s1Rnh0ejZ3VEZzQkdEZHVuRGJGMXFJa3A5YWZPWE1HQUVWUmpoYjJPUlJGU1ZKVjlYZGdlV3BxNmgrSER4OHVhS3YzVHJLbzRJM2xHemZpV2IzYWZDNXptemI1UDYxZzBhSU43Tmx6R0lCWFgrMmpUWmwvL2ZXKzdOdDNqTVRFRlA3OTExeHY5Ty8vc0RiVjNpSXk4aVNSa1NlMXMrZy8vL3czVWxKU21UcDFPTldxVlVhbnk3cm1kK0xFNTZsWnN3cURCM2RsL2ZwUWZ2ckpuTWhKVFUzWDF1aVBHZE9mMDZlaldiLytiOHFWMHpOcVZDOXRVNzh4WS9wejVNaFpUQ2FWOWV0RDd5U0xxdE8wcWUwR2gvbVpXcCtaWmJNL2ExOTg4WHV1ajhtdlc3ZTB1SmJJZ3NnaVhtd1BBTjFQbno1ZHFEMG1DdXZNbVROVXJWcVZsSlFVcGsrZnpqUFBQRU5NVEl6V2llL1VxUlBkdW5YTDhmR0RCZzNDWkRKUnBZb2puS0IxdHg0Qm91eFpqdXdVNWZPaHF1cFpvUFdsUzVkNDRJRUhpcTFNTjI3YzBLNFQxcHRLNVdYUm9rWHMyYk1ITUY5TExOZUQxMTkvblgzNzlwR1ltTWkvLy80TG1LOHJtZGM2Z2prSnZXN2RPZ0NlZlBKSkZFVkJWVlg4L2YxdEdvRE5talhMTWd2aHlKRWpxS3FLazVNVFR6NzVKR3ZYcnJVNUp6a2lJc0ptaGxsZTdOSFpzeHd2cTZycW1UenVXaXd5TWpJKzhQSHhlVDJiWTFmenE5VHFLTXR5Umw5ZlgwSkNRdmo2NjYveDlQVGs4ODgvNS9YWFgyZmV2SG0wYk5tU2dJQUFkRHBkbG1VUDFvTXFxcXJ5eHg5L3NINzllZ0NPSGozSzBhTkhxVnk1TWpObW1EZVVqWXFLSWlZbUJuZDM5eEkvaHE2MDY2aXlGUGZVMUZRT0hEakFybDI3MkxScFU1WWprM2ZzMkVIUG5qM3AwcVVMSFR0MnBGV3JWdm1hVWgwVEUwTlVWQlN1cnE1YXZRUjViNXhZbkFvYjk3SVV2Nkp3Y1hIaDExL055ekliTjI2czdhOXo0Y0lGN1Q1dWJtNEYyc2VtT0RsSzI2S3NkK1FQQURhN3BSZUhSbzBhTVdEQUFINzc3VGNXTEZnQW1LY2RadDdkc25IanhqYWIzVmtzV3JSSU8vUFFvcmgyYkxkZXEyaVIwNDcxbVJzdHk1WXRvMDJiTmdRSEIyZVpWZysyT3dWYldFOWJ5VzdrSjd0TkE0c3JxV0lWMXdPRmZZNndzTER4bUhlUUxxdzd5YUlydEcyYjl5N0hGc25KdHdrTW5Lc2RtOWF2MzhQNWZtemp4dWJrUzkrK0hSazRzRE4vL1BFMzY5Zi96ZDY5UjIxR3BRR1dMOS9PcGszN2FOdTJDUzFiTnFScDAzcnMyQkhGa2lXYnRmc2tKZDNHeGNXWko1OE15TFlURDFDclZoWGVlY2U4blB2cTFWdGN2bndEblU3Qno4K0hKNTk4Q0pOSnBWNDliMzc1eFh5OFZPZk9Cb1lQNzZGMTVJY002Y2Jnd1Ivdzg4OWJ0T1JGejU1WlB3ZXZ2dm81enM1T1pHVGN2ZjcwNzI4OTJqK0FEaDFzejNjdXlhbjFaODZZTjg4clNySW9KOFYwc1MzMitpMDcxdFBKR3pac3lNc3Z2OHozMzMvUGhnMGJpSW1Kc2JsdlNFZ0lQWHYycEZPblRyUnMyWkt1WGJ2YU5KcE5KaE4rZm42OC9ITGVweHlVQnF1cGVZV3VSMHBDVVQ4ZnFxb2VWQlNsNzVrelovSzFRVnQrSkNjbkV4Z1lxTzNCMHE5ZnYzdy90bkhqeG9ENXVqTnc0RUN0bzdSMzc5NHNJMTdMbHk5bjA2Wk50RzNibHBZdFcyckh0MDZiTmcyajBZaXpzelA5Ky9mbnp6Ly9aTUdDQlZvTUxadmY3ZDI3bDZlZWVvb3VYYnJRdlh0My9QMzlhZENnQWZYcTFXUFFvRUhhNTdsSmt5YmFhL3I0K0RCaXhBalMwOU54Y1hISmRpYWZ2VHQ3bG9haHFxb0hpL3hrK1hEZ3dJR0xsaW5yaFgwS0tQazY2dHExYTV3NWMwYWJLajFod2dSTUpoUGp4bzJqY2VQR3pKbzFpMWRlZVlYRml4ZHorZkpsYmJORTZ3NmRaUmFHaTRzTGI3MzFGck5uejlaMjA2NVlzU0wxNjllblNaTW10R3JWQ2s5UFQrTGo0NG1QajZkRGh3NGwzbEVvN1RxcUxNUTlMUzJOa1NOSGN1ellzU3luUUQzODhNT01IajJhTld2VzhQdnZ2NU9Ra01EcTFhdTFCS1NYbHhkTGxpekpkUk83akl3TUprKzJYZXJuN3U1ZXFodmZGVGJ1WlNGK09jblBDVnNXVzdkdTFZNzd0cjRXN2R5NUV6RHY1VE5uenB4czl3SXJEWTdTdGlqckhmbURZUE9mV1d6R2pSdUhvaWlzWExrU285SElpQkVqcUZYTHZLTzNrNU1UYm01dWxDdFh6dVpuQzh0MEhUQlAxYTlYcjU2MmkyYWpSbzIwRDJaeHlXK1N3TVBEZzJuVHB0RzNiOTlzUC9qcjFxMnpHY0hJaldWcVlaczJiWExjTVRZakk0UFEwTkJDcjVPMWltdFJHalZGUFp2elRvVVhuZGY5TkJjdlhpTXdjQzVuejVyWDZ2VG8wWmFISG1xVzc4Y2JESTE1K3VsSEdEQ2dFMTI2dksyZEJ3L200OTFlZnZrcEdqZXV6VmRmcldiYnRnZ1NFcExadWpXY3JWdkRHVEtrR3kxYk5xUlBuMlRxMTY5T3ZYclZxVisvT3JWclY4MnhFNStadjc4UGJtNnU5T3IxRU43ZVhrUkZuZUtKSjk3UnpvT3ZWYXNLWThjK0E2Q2ROOStqeDBSaVkrTjU5ZFZxdEdualEzQndhSlpwOVFDWExtWGRpc0I2Si83RXhLdzc3MXMyQzdSbTZkQVhsVlZjaTcwaUx1ckZWbFhWY0VWUnRDbWxKYWx4NDhaVXFGQUJIeDhmK3Zmdno2UkprN1JweW9xaTBLVkxGM3IzN3MyUFAvNUlXRmdZMTY5Zlovbnk1Unc5ZXBRbm5uaENXeXRjcmx3NXhvNGR5elBQUEdPM0xIbG1sdjgvVlZVajdGd1VHMFg5Zk9oMHVvT3FxaFpiWSt6aXhZc0VCZ1p5OXV4WndMeUh5a01QUFpUdnh4c01CcDUrK21rR0RCaEFseTVkYk5Zb05talFnSmRmZnBuR2pSdnoxVmRmc1czYk5oSVNFdGk2ZFN0YnQyNWx5SkFoN05xMVM0dVZ2NzgvTDczMGtzM29XOGVPSFprOGVUSnIxNjVsMGFKRnBLYW1zbkhqUmpadTNFamZ2bjJaTW1VS0N4Y3V4TVBEUTVzeFlra3FoNFNFNE96c2pKdWJHNTk4OG9rMmZSK3dXU05xNzg2ZVZTeExwU05mVktWVlI4WEd4dEswYVZQMGVyMTJaRmkxYXRXMHFiaSt2cjU4OE1FSHRHL2Zucmx6NTNMcTFDa3FWS2pBNjYrL3JqM0hJNDg4UW84ZVBlamZ2ejkrZm41VXJWb1ZMeTh2NnRldm4yWDVTR0JnSURObXpNREp5WWxodzRhVjZIc0R4NjJqY2xJYWNkZnI5WFRyMW8zRGg4MnpFeXRVcU1Damp6N0tjODg5cHkwTG5UaHhJa09HRE9IWFgzOWx5NVl0WEw1c1RzeDM3dHc1enc1NXJWcTFxRm16SmdrSkNUZzdPK1BsNWNXb1VhUHlmUUpXY2JCWDNFdXpiUUhtQkt5bG4yRHBPMlJtTXBteXpLTHg4dktpY3VYS1ZLbFN4YVlqLy96enp4TWRIYzJnUVlQeTNXY3BDWTd5dlhXTWxsWWhOVy9ldkx5cnEydUNwNmNuZi8zMVY1NjdiUmRHV2xvYUdSa1pwWEswU2tGWVpncU1IRG15eU04VkhXM3V6SGg3ZTVmcXRLTGNtRXdtT25mdVRFSkNncHFhbWxxaEVGUGlpNFhCWUhnSUNQWDFmWUFGQ3liazZ6RzNiNmNSR0RpWC9mdVA4OGdqclpnNTgrVnNkN3cvZS9hSzFrbTFQanZlMmp2di9KY2RPNkxvMkxFbC9mbzlURUJBTTVzRzQ4V0wxMWkvL205Q1FpSzRmajJlMWFzL3NENGJQVWVXRGViKytHTW0zdDU1SjFyR2padlBqaDBIZU9LSmRvd2Qrd3lWSzVzM2tabzNieFZMbDI0QlZCNTd6SmZwMDEvQ3lVbEhSTVFKZkgzdlR2ZTF2TjY2ZFRPb1dUTi94NC8xN0RrUmdEWnRtdURtbHYzRk5TUERTR2pvWVNwWHJzRFBQLzlmdnA3WDJrc3Z6U0l5OGlTS29qd1VGaGIyVDRHZm9HUXBmbjUrcDFSVnZYLzE2dFVsbm5XT2pJeWtXYk5tNlBWNlB2bmtFelp2M3N4amp6M0dnQUVEYU5UbzdoNE14NDRkWTkyNmRlemN1WlAvL09jLzJ2VHJuMzc2aVE0ZE9tUTdhMmpUcGsyOCsrNjdRTTVyNUVyQytmUG5MUTJBMCtIaDRZMG9lbUxQWVJnTWhrYkFpVnExYXJGbXpab2lkeVJ2Mzc1TllHQWcrL2Z2NTVGSEhtSG16Sm5aTm1yUG5qMnJ6Y1RLS1pidnZQTU9PM2Jzb0dQSGp2VHIxNCtBZ0lCTTlkWkYxcTlmVDBoSUNOZXZYMmYxNnRWY3ZYcVY4ZVBIazU2ZXppKy8vTUkzMzN6RDBxVkw4Zkh4NGRWWFgrV1JSKzV1NG43OStuV1dMVnZHMnJWcnVYMzdObXZXckxFWmZkMnlaUXRmZi8wMXYvMzJXNVpyMnNhTkd3a0tDa0tuMDFHMWFsWGVmdnR0YlpxL3FxcjgzLy85bjliWisrdXZ2M0xzN0sxYXRVcnI3TTJiTjY5QUkwM1pVVldWUG4zNldHYkdQUkFlSGw0NnV5NFdUYW5XVVNrcEtiaTV1WkdhbWxya3pZUHprcENRZ0tJb05rZG5sb1F5V2tlVlN0elQwdEpZdFdvVnpabzFvMW16Wm5tMlQ4K2RPOGZSbzBkNTZLR0hiTDZ2bGhsR0hoNGVKZEpQS0F3N3g3MVV2N2RGWVprUm1GZGk1c2lSSTV3NmRZb09IVHFVK0c3MVlQZjQyU2pUSFhrQWc4RVFCaGdXTFZwRWl4WXQ4cnkvS0JzT0hEaGdPUklrUER3OHZHZ3RwQ0s0bXl4eTU2Ky9Qcy8zUlNBNU9aV3RXOFBvMVNzZ3h3WjJTa29xRVJIbXRscE9SNmZGeHlmaDdPeVU2NDcwRnVucEdUWTc0UmVueE1RVWJ0OU9vMHFWd3EwQmpZNitBWUMzZDJXY25CempRbW95cVhUdS9CWUpDY2wyVFJibDh6U3F3UUFBQ2pkSlJFRlV4cy9QN3pOVlZkOGVOMjZjZGpSWWFiQWMzVlZjbytvcEtTbGF0cjAwTStoTGx5N2w4ODgvUjFYVnp5SWlJc2FYMmd1WERzVmdNQndGZkpZdlg1NWw3NVRDU0U1T1p1dldyZlRxMVN1WGVpdUZpQWp6QUVSTzZ5dmo0K054ZG5iT1Z3TGNNdFVkekEzdWE5ZXUwYUJCQTR4R0k0Y1BIODZ5TjQwMWs4bkU1Y3VYdGRseTF0TFMwbkljWFRPWlRNWFNvQy9PenQ3cDA2Y1pNR0FBd0xIdzhQRDhyK095TTN2VlVmZUtzbHBIU2R5THh0NXhsL2dWamIzalo4MHhXdFJGb0NqS2FqQnZlQ0h1SFpaNHFxcTZ5cDdsdU5PNUMwOUlTT2J3NGJQNWZweTd1eXRQUGRVKzE0NlFtNXNyN2RzM3ovWDg4d29WUFBMVmlRZEtyQk1QVUw2OFc2RTc4UUExYTk1SHpacjNPVXduSHVEUW9kT1dQUXdpSExFVEQ2QW95a3FBTld2V2FGUGRTNE96czNPeFRvMTNjM09qWnMyYXBkcUpWMVdWdFd2WFduNWVtY2ZkeXlMVjhyNks2L3JuN3U3T1UwODlsVWU5NVViNzl1MXozU1NwUW9VSytaN0ZabjFFbEtlbnA3WUR0Wk9UVTY2ZGVEQlAyY3l1RXcvWm55SmovYmppNE9ucFdXd2p0bFl4TEZPZlZYdlZVZmVDc2x4SFNkd0x6eEhpTHZFclBFZUluelhIYVZVWGtxSW9xMEE2OHZjYVN6eE5KcE5kTy9KZ25TeHlxTDJ5UkJGWjRtbnZaRkZ1OXUvZnZ3ZllmL0xrU1cxSGNKRS91M2Z2dG14NnRqOHlNakxVM3VVcElTc0JObXpZSUkyeE1reFZWVFpzMkdENTJXSHJvK3hJSFZWNFpibU9rcmdYbmlQRVhlSlhlSTRRUDJ0bHZpTy9mLy8rdzhDcGt5ZFAydXl3THNxdWMrZk9XVGE2T3hrVkZYWEUzdVc1bXl4eXVOT3JSQkZZNHVrSXlhSmNxTUQ3WU40WHcxN24zWlkxSnBPSmhRc1hXbjZkUnRsWWQxcGdFUkVSWWNEK0V5ZE9TR09zRExOdUdONkphVmtpZFZRaDNBTjFsTVM5RUJ3bzdoSy9RbkNnK0duS2ZFY2U4My9pWWpCdnRpVEtQcXM0THNFQnZpUjNrMFdYT0hjdUpzLzdDOGQzN2x3TXAwNUZnNE1raTNJVEhoNGVESVFkT0hDQW4zLysyZDdGS1JPV0xsM0tuUjNodzhMRHc5ZmJ1endsU0d1TWZmLzk5eklxWHdhcHFzcjMzMzl2K2RVaEdvWUZKWFZVd2QwTGRaVEV2ZUFjS2U0U3Y0SnpwUGhaM0FzZGVWeGRYZWNxaXBJVUhCek0xYXRYN1YwY1VRUXhNVEVFQndjREpLYW5wOCt4ZDNudXNFb1diYkp6VVVSeHNJcWpReVNMOHFBcWl2SWlrRHAzN2x5T0hISG92SVBkSFQ1OG1Ibno1Z0drNm5TNjRUaCtmSXNrUER3OFdGR1V5TWpJU05hdFcyZnY0b2dDV3J0MnJlVVlvd2hIYVJnV2d0UlJCWEFQMVZFUzl3Snd3TGhML0FyQUFlTUgzQ01kK2REUTBGaVR5VFEzSXlPRHBVdVgycnM0b2dpV0xsMUtSa1lHcXFyT1BYanc0TTI4SDFFNnpNa2lrb0tEUTdsNjFXR0tKUW9oSnVZbXdjR2hnT3BJeWFKY2hZV0ZIUVRlek1qSVlQVG8wV3BwSHVGV2x1emZ2NS9YWG50TnpjaklBQml6Zi8vK1EvWXVVeWxRalViajY0Qng1c3lacWl3eEt6dk9uVHZIekprelZjQm9NcG5ld0VFYWhvVWhkVlQrM0d0MWxNUTlmeHcxN2hLLy9ISFUrQUU0eHFIaHhhQkdqUm9IZERyZEcwZU9ISEY1K09HSHFWS2xpcjJMSkFybzZOR2pmUGpoaDZpcW1xd295bk9YTDE5T3RuZVpMQzVldkpoU3ZYcDFUMVZWT3lxS1FrQkF6anZOQzhmMjdiZnJpSW82aGFyeVdWUlVWSmtaQWJ0OCtYSjRqUm8xS3FhbHBRVnMyTEFCRHc4UGZIeDg4anhiOTM5Qldsb2F2Lzc2Sy8vNXozKzRmZnUyQXN3T0R3K2ZZZTl5bFpZclY2NWNxRm16Wm5wR1JrYlh2Ly8rbTRjZmZoaFBUMDk3RjB2a0lqbzZtc0RBUUc3Y3VLRW9paElVRVJHeHpONWxLaXFwbzNKMkw5ZFJFdmVjbFlXNFMveHlWaGJpVitiUGtiZG1NQmplQWo2dlc3Y3VTNWN1emZmeE44TCtrcE9UR1RSb0VCY3VYQUI0S3p3OGZMYTl5NVNacjY5dlZaMU9kODdKU2VmMjQ0K1RhZEtrcnIyTEpBcm82TkZ6REIvK01VYWpLUm1vRnhZV2R0M2VaU29vUHorL04xVlYvUUxRZVhsNThmenp6L1BnZ3c5U3QyNWRxbFdyVm14SGF6a3lrOG5FMWF0WE9YLytQSWNPSFdMWnNtWEV4c1lDbUZSVkhSc1JFVEhYM21XMEE1MnZyKzg2UlZHZThQTHlZdmJzMlRSdkxnbEhSM1Q0OEdIR2poMXIrY3l1RHc4UDd3M2NNN3ROU1IzMXYxbEhTZHpMZHR3bGZtVXpmdmRVUng1UURBYkRXcUJYcjE2OW1EcDFhckdlaFN4S2hxcXFUSjA2MWJJMmZsMTRlSGdmSEhTSzRkMWtrVGRMbHdibCs0eDNZWC9KeWFrTUdqU2RDeGV1Z29NbWkvTEwxOWYzVVdDcW9paWQ3RjBXUjZHcWFnZ3dOU0lpWXJ1OXkySXZ6WnMzMSt2MSttOFZSUm1tMCtubzJiTW53NGNQMTg1bUYvWjE2dFFwZnZ6eFJ6WnMyR0RaSlhwUmFtcnFLNGNQSDA2emQ5bUttOVJSV2YwdjFGRVM5NnpLVXR3bGZsazVldnp1dVY2dW41OWZGU0JLVmRXYXZYdjNKaWdvQ0dkblozc1hTK1FnUFQyZER6LzhrSFhyMXFFb3lpVW5KNmRXZS9mdXZXSHZjdVhDS2xrVXdOU3B3eVZaVkFhWWswV0w3cXlOZCt4a1VVSDQrZm0xTTVsTUl4VkY2UURVQWlyWXUweWxLQjY0cEtycWJpY25wKy8yNzkrLzE5NEZjaENLbjUvZkpGVlYzd05jQVJvMGFFQ2RPbldvVTZlT3pGUXJaY25KeVZ5NGNJRUxGeTV3K3ZScHk4MnBpcUpNRFFzTG04azlVQS9sUnVxby84MDZTdUpldHVNdThTczc4YnNuZXlDdFc3ZjJkM0p5MnFDcTZuM3QyclZqMXF4WmxDOWYzdDdGRXBra0pDUXdjZUpFOXU3ZGk2SW9OMHdtVTQrSWlJajk5aTVYWG15VFJSMElDaHFNczdPc0pYSlU2ZWtaZlBqaEV0YXQyMU5Xa2tWQ0ZGbTdkdTI4MDlQVDN3UmVCeXJhdXp3Q2dEamdLeGNYbHpuLy9QT1BuR1VxaEJDaVNPN0pqanlBbjUvZi83ZDN4eTV1bDNFWXdKL2ZIV2VNaENOSDRRYkhkQ2lLTndRRGxZTGxCcDFjbWpnNFpmY3Y2Q3F1L1ErNlp5cVl1SWhEbDBPa1NDOGxTNms2bU5IdGFFaVBjTkVqUDRkNmdyVmlCMHN1eWVlenYvQU03L0o5NEgyL1Y4dXkvQ2JKdGYzOS9YUzczYlRiN1ZTcjFXVkgyM2l6MlN5RHdTQzlYdTlpWGVCUDI5dmJueHdmSDQvLzYreGw4YndzMnZxMkxIUGwrdlYzY3VmTzU2blYzSzNMNXRteldXN2Z2cHVIRDM5TVVlUmtzU2hYb2l5Qy84dmg0ZUdicDZlbjd5OFdpL2VTWEVueXhySXpiWmpma3B4c2JXMDlydFZxajQ2T2pzNldIUWlBOWJDMmczeVNIQndjN08zczdOeEw4bEdTN083dXB0UHBwTlZxcGRGb3BGNnZwMUtwTERubCtwdlA1NWxNSmhtUHh4a09oK24zKzVsT3AwbVNzaXp2bjUrZmYzYVpWczI5cXIrWFJYdnBkajlPdS8xaHFsVjNhdGxtczdNTUJ0K24xN3Qvc1M1dzVjb2lBQUQ0TjJzOXlQK3BhRGFibnhaRjhXV1NkNWNkaHI4OEtjdnlpOUZvOUZWVytJM2dQOHVpdDlMcDNFeXJkUzJOeHR1cDEydXBWSGFXbkhMOXplZS9aekk1elhqOGE0YkRuOVB2ZjVmcDlQbjJ3bFV1aXdBQTRHVTJZWkMvVURTYnpRK0tvcmlWNUVhU3EwbjJrdmgyL1BVN1MvSTB5UzlKSHBSbCtmVm9OUG9oS3p6QXYwQlpkRG10UlZrRUFBQXYycVJCSGw0M1pkSHlySHRaQkFBQUFBQUFBQUFBQUFBQUFBQUFBQUFBQUFBQUFBQUFBQUFBQUFBQUFBQUFBQUFBQUFBQUFBQUFBQUFBQUFBQUFBQUFBQUFBQUFBQUFBQUFBQUFBQUFBQUFBQUFBQUFBQUFBQUFBQUFBQUFBQUFBQUFBQUFBQUFBQUFBQUFBQUFBQUFBQUFBQUFBQUFBQUFBQUFBQUFBQUFBQUFBQUFBQWJKUS9BS0VsRXNVTXR5eUNBQUFBQUVsRlRrU3VRbUNDIiwKICAgIlR5cGUiIDogImZsb3ciCn0K"/>
    </extobj>
    <extobj name="ECB019B1-382A-4266-B25C-5B523AA43C14-5">
      <extobjdata type="ECB019B1-382A-4266-B25C-5B523AA43C14" data="ewogICAiRmlsZUlkIiA6ICIxMjI1NDIxNDI3NzMiLAogICAiR3JvdXBJZCIgOiAiMjA2NjY0ODk4IiwKICAgIkltYWdlIiA6ICJpVkJPUncwS0dnb0FBQUFOU1VoRVVnQUFBL0lBQUFDQUNBWUFBQUNvWUZKdkFBQUFDWEJJV1hNQUFBc1RBQUFMRXdFQW1wd1lBQUFnQUVsRVFWUjRuTzNkZDBEVTlmOEg4T2ZuZ0dPSkF4WGNxSmc0RW9VVERVZjVGVk1jdWRJeWQrWk1qZFF5emE5Zk5TdEhhVG5LZnFWbHVScnVrWnFhaElOU1dTcU8zQXRFQldYTEFmZjUvWEYrUHQ3QnNROCtkL2g4L01XNDhiNTd2ZTU5bi9jR2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nS1JWQzZBR1ZJYU5XcWxiOUtwZW9Eb0IyQVJnQ3FBTEJYdGxqUGhBd0FEd0ZjQm5CY3A5UHRpSXlNREFVZ0tsc3NzMk9PS2VkWnlURWlJaUlpb21laUlTOW9OSm9Cb2lqT0JkQk02Y0tRN0p3Z0NIUER3c0kydy9vYlc4d3h5MVNlY295SWlJaUlTRmF1Ry9JdFdyU29ZbWRuOXl1QUxnQlFxVklsOU92WEQzNStmbWpZc0NFcVZhb0VlM3NPbHBhMmpJd01KQ1ltNHVyVnF6aDU4aVMyYmR1R3hNUkU2ZDhITXpNelh6dHo1c3hESmN0WVhNd3h5MUNlYzR5SWlJaUlLS2R5MjVEWGFEU2VvaWp1QWVEbDd1Nk9ZY09Hb1cvZnZuQjBkRlM2YU0rODlQUjBiTnUyRGV2V3JjTzllL2NBNElLTmpVM1BreWRQWGxXNmJFWEJITE5jNVNYSGlJaUlpSWhNS1pjTitWYXRXdm5aMk5qc0ZVV3hhdHUyYmJGNDhXSlVxRkJCNldKUkRpa3BLWGovL2ZkeDRzUUpDSUlRbjUyZDNUMHlNdktrMHVVcURPYVlkYkRtSENNaUlpSWl5a3U1YThock5KcHFBS0pFVWF6VnAwOGZmUGpoaDdDMXRWVzZXSlNIek14TWZQcnBwOWk1Y3ljRVFiaGpZMlBUOHNTSkUvRktseXMvekRIcllvMDVSbVFPYmRxMHFacWRuVDFHRk1VdUFKb0RxQXJBVHVGaVBXc3lBY1FEaUJZRTRhQmFyZjQyTkRRMFFlbENFUkdSOVN0dnJROUJGTVVmQU5UcTFhc1hacytlRFVFb2QzMFY1WXFkblIzKzk3Ly9RYWZUWWZmdTNiV3pzckxXQXVnTnk5MmNqRGxtWmF3d3h3cE5vOUcwQlRCR0ZNVjJBT29BY0ZHNFNHVXBHY0J0UVJDT0EvZ3VMQ3pzSDZVTFpDbmF0bTNybnBtWk9TTXJLMnNNQUdlbHkvT01zd05RQTBBTlVSUURNakl5L3V2cjYvdWRuWjNkd24vKytTZE82Y0tWTnRaUnoyWWR4YmhiZDl3WlArdUpYN2xxZ2ZqNitrNEJzTFJldlhyWXNHRURuSnljbEM0U0ZWSmFXaHFHREJtQ216ZHZBc0NVOFBEd0w1VXVreW5NTWV0bExUbFdHRDQrUGk4SmdqQVB3RXRLbDhXQy9DV0s0cHlJaUlpL2xDNklrbng5ZmIwRlFkZ2ppbUlkbFVxRkxsMjZJQ0FnQUhYcjFrWGR1blZaWjVXeHRMUTAzTHAxQzdkdTNjS2hRNGR3OE9CQjZIUTZBTGdGb0ZkNGVQaHBoWXRZS2xoSG1WVHU2eWpHM1NTcmlUdmpaNUpGeDYvY05PUjlmSHlxcTFTcUd6WTJObzQvL3Znam1qUnBvblNScUlqT256K1BrU05ISWpzN08xMm4wM2xFUkVUY1Y3cE1ocGhqMXMvU2M2d3dOQnJOTzZJb2ZnRkFWYlZxUlF3YTFCa3RXalJFM2JwdWNIT3JESlZLcFhRUlM1MU9wOE85ZTQ5dzY5WTluRGx6RlQvLy9DZmk0NU1BUUNjSXdwU3dzTERsU3BkUkNiNit2dDBFUWRnaWlxSnpwMDZkRUJRVWhIcjE2aWxkTERKdzgrWk5MRnUyRE1IQndRQ1FBbUJBZUhqNGZtVkxaVjdHZFZSVkRCbzBDQzFhdEVEZHVuWGg1dWIyRE5WUjkzRHIxaTJjT1hNR1AvLzhNK0xqNDRGeVhFY3g3dFlkZDhiUE91TlhuaHJ5Q3dSQm1ERjA2RkJNbVRKRjZlSlFNUzFkdWhRYk5teUFLSW9MSWlJaVBsUzZQSWFZWStXREplZFlBUVJmWDk4dkFBVFoydG9nS09oVkRCalFDV3AxZVZzaFZYUmFiUlkyYnc3R3NtVmJrSldWRFFCZmhvZUhUMFU1V0Q1UldLMWJ0L1lTUlRGY0ZFV25rU05IWXVMRWljL0VoWmMxMHVsMCtPcXJyN0IyN1ZvSWdwQW1DSUx2cVZPbkxpcGRMak13cUtOc0VSUVVoQUVEQmtDdFZpdGRMc1ZwdFZwczNyd1p5NVl0UTFaV0ZsQys2aWpHUFE5V0VuZkdMdy9XRUw5eTBaRDM5L2QzMVdxMU4yMXNiSngzN2RvRk56YzNwWXRFeFJRWEY0ZmV2WHNqS3lzcnhkN2Uzc05TTmdWaWpwVWZscHBqQmZIMTlSMEw0UDhxVkhBVWx5NmRLR2cwalpVdWtzVUpDL3NYVTZkK0phYWtwQXNBeG9hSGgzK25kSm5LUXFkT25SeVNrcEwrQWVBOVljSUVqQjQ5V3VraVVTR3NYcjBhcTFhdEFvQ29paFVydmhBY0hQeFk2VEtWeE5NNnFvSzRkT2xTUWFQUktGMGtpeE1XRm9hcFU2ZUtLU2twNWFhT1l0d0xac2x4Wi93S1pzbnhLeGZkOVJrWkdaTkZVWFR1MWFzWEcxaFd6dDNkSGIxNjlRS0FDaGtaR1pPVkxvK0VPVlorV0dxTzVVZWowYlFBc056VzFnYXJWazFoSXo0UEdrMWpyRm8xUmJDMXRRR0FGYTFidDM1ZTZUS1ZoYVNrcFBrQXZOdTBhWU5SbzBZcFhSd3FwRkdqUnNIUHp3OEFXaVlsSlgya2RIbEs0bWtkWll0VnExYXhNWkFIalVhRFZhdFdDVTlPdXJINk9vcHhMeHhMalR2alZ6aVdHaitnZkRUa0JRRERBR0Q0OE9FS0Y0WE13U0NPUTJFWnMwYVlZK1dNQmVaWWZxU1RFdXduVCs2UFpzM3FLMTBlaTlhc1dYMU1tdFFQQU94MU90MWFXSDU4UzhUUHo2OEdnTWxPVGs3aVJ4OTl4T24wVmtTbFVtSCsvUGx3Y25JU0FienpKSmJXeUtDT21veG16Wm9wWFI2TDFxeFpNMHlhTkFtdy9qcUtjUzhDQzR3NzQxY0VGaGcvQU9XZ0lkKzZkZXZtQUR3Yk5Xb0VEdzhQcFl0RFp1RGg0UUZQVDA4QWFOU3laVXZGYXhibVdQbGphVG1XSDE5ZjMxNEFOTjdlbmhnOE9FRHA0bGlGSVVPNndOdmJFd0EwdnI2K1BaVXVUMm5TNlhUdkE3Qi8vZlhYaGVyVnF5dGRIQ3FpNnRXcjQ3WFhYaE1BMkdkbFpiMm5kSG1LNDJrZDVZM0Jnd2NyWFJ5ck1HVElFSGg3ZXdOV1hFY3g3a1ZuU1hGbi9Jck9rdUluc2ZxR3ZDaUsvUURneFJkZlZMb29aRVpTUEZVcVZUK0ZpOEljSzZjc0tjZnlJUUNZQXdDalIvZmthR3NocVZRcXZQVldEK25YT2JDUW5uTnphOUdpUlJVQWI2dlZhbDZJV2JIQmd3ZERyVlpEcFZLOTNhcFZxOHBLbDZlSURPcW8wYXlqQ2tsZlI3MGwvV3FOZFJUalhnd1dGSGZHcnhnc0tINHlxNCtjS0lwOUFUYXl5aHNwbm9JZ0tON0lZbzZWVDVhVVkzbHAzYnAxT3dDYVJvMXFvMTI3NWtvWHg2cTBiLzg4R2pXcURRQ3RXN1ZxNWE5MGVVcURyYTF0TDFFVUhicDE2d1pYVjFlbGkwUEZWTFZxVlhUcjFnMmlLRHFxVktwZVNwZW5LSjdXVVkzUXJsMDdwWXRqVmRxM2I0OUdqUm9CVmxoSE1lN0Zad2x4Wi95S3p4TGlaOGlxRy9MTm16ZXZBTURYeGNVRnpadnpJcmM4ZWY3NTUrSGk0Z0lBUGsvaXJBam1XUGxsS1RtV0gxRVUrd05Bbno3dElRaUtkL3hhRlVFUTBMdDNlK25uL2dvWHAxUklyNnRUcDA0S2w0Ukt5aUNHVnBXclQrdW9QcXlqaWtoZlIvV1dmbWJjbnhHV0VIZkdyL2dzSVg2R3JMb2hiMjl2L3p3QU5HclVxRmpUUXE1Y3VRS3RWaXYvcnRWcWNlWEtGVnk1Y2tYK1cxcGFtaGxLV3JxZW5HMVlJdnYyN2NQMTY5Y0I2TSs0M2J4NU01S1NrZ3E4WDBKQ0FxNWV2V3IyOTBtbFVrbHJtQVVIQndmRld0QWx6VEZ6U2t0TGd5aVd6ZEdWV3EwVzE2OWZ4NjFidC9LOHphTkhqL0Rnd1lOQ1B5WnpyTWdFQVAwQW9HTkg3MUovc3RPbnJ5SWxKYjNZOTc5Mzd4RlNVMDJmbmhVWDl4QUhENGJoNE1Hd1lqOStjYno0b3Y1OWV6THJvbHhkclhoN2V6c0RDRlNyMVdqYnRxM1N4Y2xUV2RkYnFhbXBwZm9jb2lnaUxTME42ZW5GLzZ5WTBxWk5HOWpaMlFGQTRKUFlXZ09ET3FwanFUNVJYRndjYnR5NFVlamJIeng0RU51M2J5L1NjNVJXYlBPVFkyYVl0ZFJSWlJaM2M5SHBkRW9Yd1lqQ2NTL3orRjI0Y0FISGp4L0h6WnMzYy8wdklpSUN4NDhmUjBwS2lzbjdKaVltSWl6TStOb2g1L1ZnYW1vcS92bm5IL01WdUFDVzlMbTFWZkxKemFBRkFPbGl2RWkwV2kzZWV1c3RaR2RuWTlhc1dRZ01ETVRkdTNmeDJtdXZBUUJPbkRpQnBVdVhJaVFrQkFzWExwUkhZNU9Ta2pCNXN1a1RxNXlkblJFUkVXSHlmOU9tVGNPQUFRTUFBQ2twS2NXNjJIQjNkNGRXcTBWc2JDd3VYcnlJeU1oSUhEMTZGTDE3OThidnYvK2U3MzIvL3ZwcjFLaFJBM0Z4Y2RpNWN5ZEdqeDR0OThMRnhzWmkxcXhac0xXMXhmNzkrL0hUVHovaHh4OS94TzdkdS9GLy8vZC9zTGUzTi9tWVNVbEpHRHQyTEs1ZHU0WStmZnJnZi8vN1g1RmZVMzQ4UFQwUkdSa0o2T05jZHA5UVk4WEtNY01Pb3FKUXE5VUFnSXNYTDJMMzd0MW8yTEFoK3ZYVHovd2VPSEFnN3QrL2oxbXpacUZQbno3UWFyV1lPWE1tV3JSb2daRWpSeG85dDZsR2I2VktsUkFiRzV2djh6czZPcUpLbFNxNGR1MGFCZzhlREZkWFZ4dzRjTURvTmpxZERrT0dETUcvLy82TDl1M2JZL255NVViL1o0NlpoNCtQVDFOUkZCdlVyMThEZGV1VzdwR0hhOWI4am0rKzJRRWZuK2V3Y3VXN1VLdHRFUk1UanhFakZ1UjVud01IUHBkLzNyVHBFSll2M3dxTnBqR1dMWnNNR3h2alRxL0l5TXY0OEVQOXNhdGhZZCtXem9zd29XNWROM2g0dU9QR2piaUdQajQrVFNNaUlzNlYyWk9YTWhzYkd3MEFoMWF0V3NIUjBkRXNqNmxrdlFVQXljbkpoWDVPR3hzYk9EazV5YitmUFhzV3MyYk5RdE9tVGJGdzRVSU1HalNvVUs5SHJWYmo1NTkvQmdDY1BuMGFxMWV2eHR5NWMvTmNxaEFURTRQZXZYdERFQVFzV2JJRW9hR2htREZqUnFITG5SY25KeWUwYXRVS0owK2VkTFMxdGZVRmNLVEVEMXJLbnRaUjlWRzNidDFTZTU3TXpFeDg4TUVIdUg3OU9qNy8vSE9FaG9iaThPSER1Vzczbi8vOFI3NCsrL3JycjNIanhnMzA3ZHNYZ0xLeHpVL2R1blhoNGVHQkd6ZHVXRTBkVlZaeE55VWxKUVhyMXExRFNFZ0kzbjc3N1VJMVJOUFMwdENyVnk4MGJ0d1lNMmZPTkxscGNmLysrb0hWRlN0V29IYnQybVl2ZDA1S3hyMnM0eWRkeDZXbXBtTGx5cFdvVjYrZS9MOUxseTVoekpneEVBUUJodzRkeW5WZnJWYUwzcjE3SXlVbEJaczNiMGFEQmcyd1lNRUMvUDc3NzlpK2ZUdXFWcTBLQUpnNWN5YU9IVHNtMzZhMFdkTG4xdG9iOHQ0QTBMQmh3eUxmOGM4Ly8wUnljaklFUVVDTEZpMEF3T2lpSUMwdERmSHg4WWlKaWNIbzBhTXhiOTQ4ZE8zYUZabVptVGg3OXF6Sng5Um9OSGxlT0ZTdS9IVC9tbSsrK1FhYk5tMHFjcGxEUWtKTXJ0TStkdXhZZ1QzVm1abVplUHo0TVlZT0hZcUVoQVE0T2pwaTZOQ2hBSUQ5Ky9jRDBFL3RxMXk1TWthT0hJbERodzdoekpreitPT1BQL0RLSzYva2VyeEhqeDdoN2JmZnhyVnIxd0FBTzNic3dJNGRPL0o4L2tPSERobTlCNFZoRU5kaUQwZDZlM3ZYOGZMeWl2M3R0OSt5aS9zUU9jcFNLSjA3ZHk1V3I3N1U2M2pnd0FGczNMZ1JuVHAxUXI5Ky9mRGd3UVBjdlhzWEFPRGw1UVZBMzR0NTVNZ1JCQWNINC9MbHk1Z3padzdzN095d2MrZE9MRmlRdXdHV1Z5d05CUVFFWVBIaXhibitIaHdjakduVHB1WDYrN0ZqeDJCNDd1akdqUnN4YWRLa1p5ckg4bExTM0JNRXdSY0FXcllzZWtkbFViM3dRbE44OTkxdWhJWDlpemx6ZnNDbm40NUdhbW82RWhJS25qRUJBTjdlbnNqT3prWm9hRFNXTFBrRjA2ZS9VY29sTHJ5V0xSdmh4bzA0Q0lMZ0E4QmlMcExOa0IvZUFQRGNjOCtaclV4SzFsdEEwWllJZUhoNFlPdldyZkx2N3U3dWVQVG9FUTRjT0lEQXdFRGN1SEdqMEExNXliZmZmb3ZRMEZETW1UTUhLMWFzTUhuN0orY0lReFJGaElTRVlQdjI3YWhmdno0R0RScFU2TExuNWJubm5zUEpreWNCZlgxVTZnMTU4OVZSTGMxYnNCelMwOU9oMCttUW5KeU15Wk1ubzFHalJpYXZlUjQ4ZUFDTlJvTlhYMzAxMS8rVWptMStXclpzaVJzM2JwUlpIV1V0Y1RmRjBkRVJ1M2J0UWx4Y0hMNzc3cnRDTmVRUEhqeUl4TVJFL1B2dnY2aFpzNmJKMjBqNWxKbVphZGJ5NXFlNGNiZTIrSzFZc1VJZXZIeHlmQnNBWU15WU1RZ1BENGNvaWhCRkVmLzV6MytNN2hjVUZJUjc5KzdCMmRrWktTa3ArUHp6eitIbjU0ZHExYW9oTFMwTlAvendnM3piUjQ4ZUFRQ1dMVnVHT25YcVlPclVxYVUraTdhc1A3ZDVzZmFHZkJNQXhlcDkyYkJoQXdEOTlBaXA5ODNaK2Vsc3R1enNiQ3hjdUJBMWE5YkVwazJiNUJIRHlwVXJZK1BHamRpN2R5L1dyVnVITm0zYTROMTMzd1VBVkt0V0RZY1BIMGFWS2xVUUVLQS9KbXJRb0VHNGRPbVNXVFlpY25aMlJ0V3FWZUhrNUNSUGVmN2hoeC9RcEVrVCtQdnI5MXZJMlpoNTZhV1g1T2txRGc0T0dEUm9FTDcrK211c1hMa1NiZHUyaGFlbkozNzc3VGNBUUhoNHVOd3JtWnFhQ3JWYWpSOSsrRUgrc0h6NTVaZW9WNjhlenA4L2orblRweU1tSmdhQWZsU3phZE9tUm1WTlNVbkJYMy85QlZFVVVhRkNCYU9McGNLUzRpcUtZdE1DYnBvblcxdmIvMTYrZkxtdlJxUFpwdFBwdGxTcVZDazRPRGk0S0dzUmlwMWpKUkVTRWdJQThwUlo2VUxaMGRFUmpSczNsdiszZVBGaXpKZ3hBd2tKQ1lXYXZpcU4zRWtYNnc0T0RrYnJvL0lhR2E5VHB3NEdEUnFFaXhjdklqbzZHdjcrL3FoVnF4WlNVMU94YytkT05HblNCSzFhdFVMMTZ0V2Z1UnpMaXhseTcwa25VaTF6RnkyWDVzMGI0TzIzKzJEWnNpMUlURXpCdzRjcGlJNitEZ0J3ZExUSDBhUDZDOSs0dUlmbzBlTURBSUJXbXdtMTJ1N0ovZXZqelRlN1kvWHFQWWlMZTRpMHRBdzRPWm5PcGJMbTZTbS9mOTRBTmloWUZDTm15SThXUU5uWFRma3ByWHJMbENmN1c4aXFWNitPQ1JNbTRMUFBQcFByRzhNeVJFZEhZL2Z1M1dqYnRxM2NZV0RZQ1FrQXMyYk53b0FCQTNEOCtIRnMzYm9WTDcvOGNxN256Y2pJa0g5KzY2MjNFQjRlamlwVnFoVHJOZVJrRU1zV1pubkFBcGl2amlyNllFcFJWS3hZRWQ5Kyt5Mm1UNStPbWpWcjR2SGp4emgzN3B6UmROdWNzY3hKNmRqbXgyREdYNW5VVWRZUzk0SmlHaDBkbmVkdERLK0ZwUmszL2Z2M1IwWkdobEdjYzBwTlRVVnljakxzN096ZzRPQlF6SklYVG5IamJpM3hBL1JMS3JkdTNRcEJFTkNoUXdkY3YzNGRiZHEwQWFDZitSd1ZGUVcxV28xZXZYb2hQRHdjVFpvMGtkdGlodzhmeHVuVHArWEgrdnZ2djNILy9uMnNYYnNXR3pac3dMNTkrL0R3NFVPajV6dHlSTi8vT1dYS2xGSi9iV1g5dWMyTHRUZmtYUUg5bE9HaU9INzhPTTZkMDNlZUdCd2pBRWRIUjlqWjJTRXpNeFBKeWNtb1hMa3loZzBiaGthTkdpRXpNeE54Y1hGd2QzZUhsNWNYdnYxV1B6M1V6ODlQSG1rSUNRbkJnZ1VMMEtaTkc3a2hmLy8rZlFDUXAzOEErbDZtdDk5K08xZTVwSjdGZ1FNSDRwMTMzakZaOXYzNzkwTVFCTG55ZW5LZVlhR05HREVDZS9mdXhiVnIxL0Q1NTUramUvZnU4b2hKUWtJQ0VoSVNqRzV2Mk91ZG1abUovZnYzWS9iczJjak96a2JidG0wUkZSV0ZhOWV1d2NmSEI2TkdqWUphcmNhT0hUdXdidDA2aUtLSVJvMGFZY0dDQlVhekhRckxvRU9pUk4ra2dpQzRpNkk0WGhDRThZbUppUW0rdnI0N0JFSFlrcGlZZVBEeTVjdDUxK2g2eGNxeG8wZVB5ajlMc2ZyNjY2K04xckpldjM1ZEhqbkl1ZjVIMnFkaDBhSkZXTFJva2Z6MzlQUjArUG41NVhxK2YvNzVCLzcrL3ZKVStBRURCbURhdEdrSURnN0c3Tm16NWVtRlI0OGVSVmhZR01hT0hRdFhWMWZzMjdjUE5qWTJSbzhWSHg4dnh6MDdPeHNYTDE2RWw1Y1hwa3laZ3NHREI4dFQ5OTk3N3oyc1hic1dnSDRHeTVRcFUyQnJhL3RNNWxoZVNwaDdUNzVzVFk4Z21OdlFvUytqV2JQNmFOM2FDeWtwNmZqKys3MzZRbmcvL2JLM3MzdjZsUkVRTUJVT0R2Yll0ZXRUT0Rpb01YcDBUM1R1N0FzdnI3S2RhbG1RQmczazk2L3NoNDhLVU1MOGFBYVl0eUd2ZEwwbFBkNjFhOWZrcFdpR3ovSGd3UU84K3VxclNFbEpNZmtkS3BYcjFWZGZsV2V2NlhRNi9QVFRUN2g0OFNMKytPTVBYTHAwQ2RldlgwZGdZR0N1Kzllc1dSTWpSb3pBeFlzWDRlbnBXZUFNQVdrbTBZY2Zmb2h1M2JybGU5dkNNSWhsc3hJL1dDR1pwNDRxL1FaQlZsWVd2dmppQzZoVUtzeWRPeGVBZm1ibHZIbnpzRzNidGdMdnIzUnM4Mk1ROXpLcm82d2g3c1hwbkpkSUF4U2hvYUc0ZVBFaUFLQmJ0MjRGeG4zNDhPRUE4cDZkYUU0bGliczF4Ty9mZi8vRm5EbHpBQUREaGczRHNXUEhjUHYyYll3YU5RcFpXVmx5eCsvY3VYTmhhMnVMclZ1M0lpc3JDMHVYTG9XbnB5ZWlvNk94WXNVS2pCNDlHcTFidDhiRWlSUFJ1SEZqT0RrNVllN2N1ZkR4OGNHNWMrZXdhZE1tOU83ZEcxMjZkTUZISDMyRXVuWHI1cnF1TFExS2ZHNU5zZmFHZkNVQXFGQ2g4QnRPNjNRNmZQbmxsL0x2MWFwVlEyaG9LT0xpNG5EdjNqMzV3ejl1M0RnOGZQalFhR3Jld29VTDhmTExMeU1qSTBQZVZNSEh4MGYrdjlSQXFWYXRHZ0I5b3lReE1SR0FjVVBlenM1T25rcG9pcTJ0cmNsR1NWSlNFb1lORzJiMHR6NTkrcUJKa3lieTcxSUhRbjZQL2Y3NzcyUEZpaFY0NzczM2pOYjc3OXExQzdWcTFVSk1USXo4SlpielFxMXUzYnJvMDZjUC9QejgwTFZyVjF5K2ZCbFRwMDdGNXMyYjVWNjM3T3hzMk5uWlllTEVpUmcrZkxnOFhhMm9ER1pJRkswVm5ROUJFRndCdkNtSzRwc1ZLMVpNOHZIeDJTMEl3aFpCRVBhRmhZV1oyazJ0eURsbURvWWRCNklveXB2Q1ZhaFFJZDhLcWpCVHk2VTE3NzE2OVRMNVdMLzg4Z3ZXckZrRFFML0ppS256cVUrZVBHblVFMzd6NWsyMGJkc1dYMzc1SlRwMjdQaE01MWhlaXBGN2RRR2dWcTFxcFZxdWxKUjBaR1RvcHhOS2pkN2ZmZ3ZHblR2M0lRZ0Mzbnl6dTN4YlYxY1hkT21pd2VIREVVaEx5MERObWxWaGEyc0RyVmE2ZncwQVFIQndKS1pOKzlyazgyazBZNDErTCswMTg3VnI2OTgvUVJEcWxPb1RsVkF4OHFNYUFJczZkczVjOVpiaGlGbGtaQ1JhdFdvRlFQOGRuSktTZ3BkZmZqblhCbjhkT25TUVp4b1pUb1hPeXNveW1rb2RFUkdCaUlnSWVVbWRSS2ZUSVNzckM4T0hENGRLcFNyU1JwN21ZaERMMHYzUTU2SDRkVlRwemhxNmUvY3VSb3dZZ2NEQVFBUUZCY2wvejh6TVJFcEtTb0d6T2l3aHR2bVJab1VxVlVkWmF0eERRMFBsbisvZnY0K1pNMmZpblhmZU1SckFpbzJOeGJ4NTh4QVVGSlJyMXA0b2lsaTVjcVg4ZTM3WDNVb3dWOXd0Tlg3UFBmY2NPbmJzQ0dkbloweWVQQmtkT25UQTh1WExFUmtaYWJSTU1qSXlFbE9uVHNVcnI3eUMwTkJRUEg2czN6UlhwVkxoNU1tVGNIZDNSL1hxMWZIMzMzL0wxMnhTaDh5ZE8zZHc3Tmd4aUtLSWR1M2FZZCsrZldqZHVqWGVmUFBOVW4xdGdQS2ZXMG01YU1nYlRva3Z5QTgvL0dDMEsvM0ZpeGROVHNHSWk0c0RvUDlpclYyN05tclZxZ1UzTi8yR1U4SEJ3VWhQVDRlVGs1TlJoU0pOOGFoZXZUb0EvZWlCS0lwUXE5Vm1hUWpxZERyY3ZuM2I2RyszYjk5RzVjcVZUVzdlWWNpd0FtdmJ0aTFhdDI2TitmUG55ek1HQ3V2U3BVdnc4dkxDNmRPbnNYWHJWbHk0Y0VIZW9FaGE1d0xvdjJCWHJWcUZMVnUyd04zZEhWV3FWRUZnWUtESjZXeDVLWU5HVmtWQkVBWURHQ3lLWXBxdnIrOWVVUlMzcU5YcVBmLzg4NCswT0xqSU9XWU9mLzc1cC96enZuMzdNR3ZXTERnNU9XSFBuajBGNWxKbVppWlNVMVBsdFY1cGFXbDQ5T2dSS2xldWpMUzBOT3pkcXg5cFBYYnNHSVlQSDQ3SGp4L0R6YzFOdnRCV3E5V3d0N2RIUmtZR0JFR0FnNE1EK3ZidEs4OWl5WTlVc1RISENsU0UzQ3ZkNlgyZmZmWXpkdTkrZXNFVUZ2WXRSb3dJeE5tejE5QzhlWDM0K1RVeHV2MmlSZU9leEFGUXFRUk1uLzRORGgwS043cS9KVEdZNGwvV01TNEppNjJiOGxPU2VzdVExQUVPQU92V3JaTWI4dElHWndjT0hKQTdKTWVPSFl0eDQ4YmwrVmhxdFJwcjFxeEJhR2dvVnE5ZWpXN2R1dUcxMTE3TDFWbStjK2RPeko4L1gvNDlMQ3dzVnllanBHM2J0c2pLeXNLZVBYdFFvMGFOUXIrdWdpaFlINWxpTVRrWUZSV0ZoSVFFckYrL0hsZXZYaTF5NTVVbHhEWS9Ccm5JdUp0dzRjSUZUSjA2RlhGeGNYam5uWGV3ZmZ0MnVmTnZ6cHc1Q0FzTHc1dHZ2b2xKa3laaHlKQWg4b0RjamgwN2NPSENCYVBIa3VLdTArbU0xbEJMQXhOYnRteEIvZnIxeStCVmxWcmNMU1orZ2lEZzQ0OC9obHF0aGtxbGdyMjlQVlFxRlhiczJBRVhGeGVNSGowYWE5YXN3YSsvL29xb3FDZ0VCUVVoS0NoSVhzN1N0R2xUTkduU0JPbnA2ZmoxMTE4QkFFT0dESUcvdnorMFdpMHFWYXFFZmZ2MjRlalJvN2g5K3paMjd0eUpqSXdNREIwNkZObloyYVUrS204cG4xdHJiOGhYQkZEb0tiVVpHUm55bEhpSmg0Y0hOQm9OYXRTb2dSbzFhdURZc1dPNGNPRUNSb3dZZ1hIanhwbGNNN3hseXhZQStnYVN0TmFqYWRPbTh1ajgrdlhyc1duVEpybkJvZFZxNGUvdmo3VnIxOHJUOEl1amN1WEtDQXNMdy9mZmY0K3Z2dm9LUU83UnpNS3lzYkdCczdNelZDcVZmQ3lIcVEzSERFZGRqeHc1Z3ZEd2NLTVpEUzR1TG5qcHBaZmc3KytQVHAwNlFhZlQ0ZkRod3poNThpVE9uRG1EdTNmdjR1N2R1eEFFSWMvbEFua3h2S2p4OWZVdDdmT0xuQUM4S2dqQ3E1bVptZkQxOWQwTllJc2dDQlZGVVN6U3RPMjFhOWVhM0V6SDFGUlFpZUg3YkJoVG5VNG5yeC9QenM2V3AzMlpNbVBHRExScDB3YkhqaDB6MnBodXlaSWxXTEprQ1k0Y09ZS3RXN2ZLZXlaY3VYSUZjK2JNUVdob0tNYU5HNGZSbzBjREFFYVBIbzJPSFR0aThPREJxRktsaW56QlhOQjZOY0I0cWhaenJOQk01aDdrTDF2ejdFaGVGUEh4aVRoeDRnSk9uYnFJSDMvY24rZnQvdnBybWNtL3QydjNQUDc0NCttdTlzSEJrZmowMC9VQVlQVDNzaUM5ZjZJb1ZsUXd4aVdSVjkxVVJSUkZzMTJNS1YxdkdicHo1NDc4ODE5Ly9ZWG82R2o1NUppY3BOZi81NTkvb24zNzlpYVBtVEpjUXJkLy8zN3MzNzgvMStpZEthYnF2TzNidDhQWjJSbUppWWxtUCtyT0lKYVZMU3hYQzZpalNyZEIwSzFiTjlqWTJPQy8vLzB2L1AzOTVhblNKVkhXc2MyUDlQNVpZQjJsYU53QllPdldyZmpzczgrZzFXcmg0dUtDenovLzNHZ0d6OEtGQ3pGanhneUVoWVhoaXkrK3dNbVRKekYvL254VXJGZ1JYMytkZTFaWWZIdzg1czZkaTNyMTZ1SDk5OTh2OWZMbnB3emlybmo4dEZvdERodzRnQjA3ZHNpbmVyVnExUXJ6NXMxRG5UcDEwS2xUSjh5YU5RdG56NTdGMjIrL0RTOHZML1RvMFFQKy92NFlNMllNRWhNVGpUcGpSbzBhaFVxVktzbXpwYVg5d1FEZ3M4OCtBd0JNbURBQnI3MzJHajc0NElOU2ZXMkc4U3ZWSnlxQXRUZmtpOFRlM2g3VnFsV0RpNHNMTGwyNkJFQS9lbTdZdU5kcXRiaHc0UUlTRWhKTU51TFBuRGtqWDdEWTJOaWdRb1VLOHVpQmRPUlhkblkyc3JPTk41UFVhclZtbWRZamlpSjI3OTR0LzU2ZW5nNUhSOGRDTmJLa2N0Ky9mOG1CSUZBQUFCKzBTVVJCVkI5TGxpeEJZR0FnNnRTcGc4OC8xMTlZZCszYUZVNU9Ua2hMUzhNZmYvd0JBUExhYWtBL0xiOXYzNzZJajQvSHRtM2I0T1hsaFFZTkdrQ2xVdUhxMWF1NGV2V3FmRnMzTnpjRUJBVGcwYU5IaUkrUHg4aVJJd3VjTldCaFJFRVF4TEk2L3pndm16ZHZ4dVhMbHdIb082THlPNTJnb0hQV2s1T1Q4ZjMzM3h2OXpkSFJFVHFkRHQ5OTl4MDZkZXFFUm8wYUZWZ213MGEyUk5yd1VjSWNLeEVwOTV3QXdNR2grT3NFQzJQMjdPRVlNNllYK3ZTWkpmOU5weE9SbG1iNlRQaWNGaThlajBlUFVoQVFNRlgrbTFwdGk2cFZuMzYzVmFqd3REUEM4Tzlsd2VEOXM1eWg2NUtSOHNNT1FMR1hsWlNta3RaYlVrTk42Z1Jjc21RSjFxeFpJMytIclZxMUNxdFhyNFphclVhUEhqMEE1TCtlVmxvcVpNakp5UWx2dlBIMGRJVytmZnNpSUNDZ1VEdm51N2k0SURFeE1jOXpqNHZMNEJxaGRELzBKWmVqamlyZFdVTUEwS1ZMRnpSbzBBQ2VucDd5dWx0cDFsbEJJMitXRU52OEdMeC9sbDVIbFduY0Z5NWNLRzljV2E5ZVBRd2VQQmhuejU1RjY5YXQ1ZHVFaElRZ0lDQUFEUnMyeEcrLy9ZYWpSNDlpMHFSSitPbW5uK0RoNFFFSEJ3ZWpqc0hzN0d5Y1BYc1d4NDhmaDBhalFlZk9uVXYxTmVSSGdiaVhhZnlrWTR5bFJyZGFyWVpXcTBWa1pDVDY5T21UNi9aMmRuYTRlUEVpTGw2OGlQWHIxOFBOelExT1RrNUlTRWhBUmtZR3FsU3BBZ2NIQit6ZXZWdHU4MGpYZkE4ZlBrUlNVaEpxMUtnQmUzdDdvK1hNcGNWU1ByZVdkd1ZRTkVrQXFxV2xwUlY2VXd4ZlgxKzg5ZFpiSm84bkFaN3VRcGh6T283RThIazhQVDB4ZS9ac2VkMzY3Tm16TVh2MjdGejNrYWFCbU9ORGsvT291YjU5KzJMRmloVkdEUmpwLzdWcjF6WjVrWGZvMENFY09IQUFVVkZSK1AzMzMrVkcxdVRKaytYMXkxSWpLK2ZyVWF2VmVQZmRkN0Z1M2JwOHA2Y1pjblYxUmJ0MjdZcjhXZzE2eEJQRHc4T0xkWkMycjYvdk53RHlubmY1VkpvZ0NML3JkTG90VGs1T2U0NGRPNWI4NVA2Zm80ZzVObno0Y0hsZGVVeE1qSnhyNjlldk56cVAvc2FORy9KYVRzTzFZSkk3ZCs3SU15OGtpeFl0UXBjdVhRRG9SNzNlZSs4OS9QWFhYM0IzZDVkSHRUcDE2b1N3c0xCY205MHRYTGdRaVltSmFObXlKYUtpb2dEb2V5N1BuRG1EdUxnNHpKczNEei8rK0dPQlIzYmtiTFNiOGl6bFdGN01rSHNyQUxnOGZxd3QxUjNnYlcxdGpEYXhBd0IzOXlwWXNHQU1GaXpZZ0k4L0hvMzI3WjhIb085SW5ERGhDNXc4ZVFFQkFiNmxWaVp6ZXZ4WTN1Y2tOVHc4M0JLbXJnSXdTMzU4QWFCS1dsb2FLbFlzZWVlSTB2V1dvUk1uVGdEUVQ2UGNzbVVMb3FLaXNHSERCZ3dkT2hSWHJsekJUei85SkpmWjFEVHJNMmZPSUNzclMyN2dHWTdJUzZUNkp6K2hvYUhZczJjUFB2NzRZd1FHQnNwSDVWV3FWQW0zYjkvT3RXTnlTVW1kR3FJb0prVkVSSlQ2bGFqNTZxakh4ZHBzdEtoeTdqWXZIVGtsbmNaU0ZHVWQyL3hJYTRKUlJuV1V0Y1M5Zi8vKzJMVnJGOXExYTRmWFgzOGRFeVpNQUtEZm02cGx5NWFJajQvSHNtWExrSlNVaEZtelp1SGRkOS9GbWpWck1HdVd2bFA2aFJkZWdFYWpNZnI4dTdtNTRZTVBQc0NzV2JNd2YvNThORy9lSE83dTdxWDJHdkpUM0xoYlMvd2FOR2lBTVdQRzRQejU4K2pWcXhkY1hGeXdiOSsrUEc4L2V2Um9oSVNFNE9EQmd4ZzZkQ2c2ZE9nQVFMOUIrTkdqUnpGanhnejVlMFFpSFVINnhSZGZZUDM2OWZqa2swL2twVmlselRCK1pmS0VlYkQyaG53aWdHcXBxYW1GUGo5NjVzeVorU1p1czJiNnpXS3ZYTG1DNU9Ua1hFZmNlSGw1d2MvUFR6cnJ0VUNpS01xOXhpVnR5T3QwT256OTlkZHdjWEdSMXd5bnBhVmg2dFNwMkw1OXU5eG9sM3FxdnZycUs5U3RtM3NIYWVrQ3Btdlhya1pIanhWbTJuUE85MDVhVDVTZG5XMTBwSVNOalEwZVBYcFU0T1o3K1RGc1pCWDdRZktYQkdBWDlOTlU5K2V4S1VpUmMweWxVc21OZm1tM2RrQy9hNjVoWjREaERJMmNuUVFaR1JsNC8vMzNrWktTQW5kM2QzVHYzaDFyMTY3RnZIbno0T2JtaHFaTm0yTHUzTG40NjYrL1lHdHJpMDgvL1RUZnZBNE5EY1htelpzQkFJTUhENVliOG82T2pwZytmVHFtVFpzbTcvNDVaTWlRZkYvZmtpVkxjdjB0NXhuenpMRUNGU2Iza2dDNHBLYW1sK2xSYnNuSmFWaTM3ZzlVclZvSlNVbHBtRG56V3l4Zi9nNWF0V3FFWmN1MjRPVEpDM0J5c3NlVUtRUHpmWnlIRDVOUnBZcEx2cmNwQzZtcCtnM1FCRUZJS3VDbWxxU3dkVk9WMU5SVXN6VGtMYVhldW5UcEVtN2V2QWtBZVBubGwxR3BVaVdzWExrU3k1Y3ZoNnVySy83di8vNFBXcTBXRFJvMHdLaFJvMHkrbGttVEprR24weGw5ZjN0NGVLQjM3OTQ0Y09CQW5oMzFPYW5WYXZsN1ZSQUUrZlZLYXpqTnZXbWFOQXFzVXFuS3VqNHlwUWgxVkdxcE4rUmpZbUx3ODg4L1krZk9uZkxJK3FWTGwrRGk0cExuc2FuNUtldlk1a2Y2SHJLUU9zcGk0dDY0Y1dPc1c3ZE9YckxYcGswYi9QMzMzNWcrZlRxKytlWWJ6SjgvSDBsSlNhaFRwdzU2OXV3SmUzdDc5T25UUjY0UGh3OGZibkltYkdCZ0lQYnMyWVBqeDQvajk5OS9MNU9OMFV3cHBiaGJUUHdBL1ZUNGUvZnVZZno0OFFYZTl0U3BVd0NlTnM2blQ1K09XN2R1eVRNcWxpMWJoc09IRCtPVFR6NlI3eU1kWnl4MXZNMmFOUXYyOXZaWXZYcDFxVzhFYXltZjIvTFFrQy9TRktpQ2tyWmh3NFp3ZFhWRlFrSUNqaDQ5aXU3ZHUrUDA2ZFBZdm4wN3hvMGJCM2QzZHdRRkJXSG8wS0c1N210cWV2dm16WnZsdGZMRitiSXhsSmFXaGl0WHJxQmZ2Mzd5ZEtPWk0yZkMxdFkyMXc2K2dQR1U1VFZyMXFCVnExYUlpWW1SejJYTWVmeE9ZYVk5NTdSNzkyNjR1cm9hclV2Y3RHa1RWQ3FWdklOd2NaVlNJeXNld0E2VlNyWGwwYU5IaHdweFRFZVJjOHpRMzMvL0RVQy92MEZoT3dLMFdpM2VlKzg5WEx4NFVUNXF4OC9QRHpkdTNNRGh3NGN4WWNJRTFLdFhELy8rK3k5VUtoVSsrdWlqQW5zZ1Q1MDZCVkVVNGVucG1Xc3FXYWRPbmRDaFF3Y2NQWG9VMzMzM25WSE1VMU5UOGNZYmIyRFRwazN5MzNJMjJuTmlqdVdwT0xsWE96WDFNWjdzbjFrbTNueHpFZTdmZjRURGg3L0VpUlBuRVJ3Y2lRa1Rsc0xQcndtT0hUc0xBSmcxYXhocTFqUTlZSGpwMG0xOC92a3ZlUDc1QnBnOHVYL1pGVHdQYVdueTIyd0pqYVA4RkNrL0JFRjRKSXBpcVV3QlZyTGVrczU4cmw2OU9wbzFhNGFtVFpzaU5EUVVZV0ZoOHV5ZENoVXFZTkdpUlViZnFUcWRUdjZ1bGQ0VHd6UEFYVjFkRVJBUWdPam82RUkxNUlPRGczSHo1azJUNTRoTEc5L0d4TVJnNDhhTnVIejVNb0tDZ29wOFRHbE9DbllzU29wWlI2WEttL3lXRnVrN3hkdmJHKysvL3o3R2p4K1A0Y09IbzNIanhnZ1BEMGRvYUNoVUtwWFIwc084S0JIYi9CZ3NMMkhjY3pEY2QrZWpqejdDOE9IRGNmZnVYYnoyMm12UTZYUlFxOVg0OU5OUDVickFzRk16ditXc0gzendBYzZmUDEra3pYSE56WXh4dDlqNEFmcVRRL0piWHBXWDY5ZXZHMjFPSGhNVGsrdGtsSnlQSzNWQ1N3T29wY2tDUHJjQXJMOGhud0FZNzNCYlVvSWdvSFBuenRpOGVUTTJiZHFFd01CQVhMcDBDVHQyN0VCeWNqSSsrK3d6ZWVyeDVjdVg1YWsrZ09rMWVvYnIvMG82SWwraFFnWDQrZm5oOWRkZmx4dnlQWHIwUUZwYVdvRlQ2NlhuM3JObkQwUlJoSWVIUjY3TmZnb3o3VGtuYVVNalExOTg4VVV4WDZFeGFkb2NnQkxOY1JORk1RN0FWZ0JiS2xXcTlGZHdjSEJXRWU1ZTdCeUxqNC9IOXUzYkFjQm9UVmRCMXE1ZGkrUEhqd01BeG84Zkw0OUNUNXc0RVNkUG5rUktTZ3IrL2ZkZkFQcmV5SnhUalNJakl4RVpHU2xYZ0V1WExrVjZlanJtenAwTE56YzNrMVBucDArZmpscTFhbUhvMEtIWXMyZVBQSFUxSXlORFh1czZlZkprWEwxNkZYdjI3SUdEZ3dQR2pCa2piNDQxZWZKa25EdDNEanFkN3BuTXNieVVNUGR1QVdnV0UvTUE5ZXVYOXU3SlQvZUN1SFl0RnRXclYwWjZlZ2JtengrRkFRUG1JQzd1b2R5STc5U3BGYnAyelR1ZkJ3K2VENTFPUkxWcWxqR0wvYzRkL2NpYUtJcTNDN2hwbVN0SmZvaWllQjFBcXp0Mzd1QzU1NTR6VzVtVXFyY0EvWGZYcmwyN0FBQTllL2FFSUFnUVJSRitmbjVHUzJ5YU5XdVdheGJDdVhQbklJb2liR3hzMExOblQremN1ZFBvZUtXSWlBaWpUc09DdlBmZWUralJvd2RhdHRRZkVYejkrbldzV0xFQ0R4OCtsTDl2cjE2OWlveU1ET3pZc1FOanhvd3BjV05QT3BWR0ZNVnJKWHFnSWpCUEhSVlQ2anQ5UzdQSWZIeDhVTEZpUld6WnNnV1BIajFDVEV3TXhvd1pnNkNnSUF3ZlBoenZ2dnN1R2pkdUxJL3VtYUpFYlBNampUaVdaUjFsTFhFM1ZLbFNKYno4OHN0WXQyNmQzTEgvd2dzdkZPczg5RHAxNnFCT0hmMnBZYVkyeUN3TEpZbTdOY1lQeUh1RGJzTWppU1ViTm16QXJWdTNNSERnUUFpQ2dQMzc5eHZWKzlMeHB0dTJiY09XTFZ1d2Z2MTZlZEN5TENqeHVUWEYyaHZ5RndCMHVYYnRtc2wxZHNVMWNPQkFiTm15QmRIUjBmam1tMjl3L3Z4NUFEQTZhZzdRZi9nTlIwT2s5WUp4Y1hIUTZYU3d0N2RIZUxqK1dDWWJHeHZZMk5qZzNMbHp1YzZDejJuVHBrMUdJNkNHZnYzMVZ6Um8wTURvYjA1T1R2SlVGQ0R2cWZVNm5VNitRT3ZldlR0eUdqOStQR3h0YlpHVjliUStrS2F0QVBxUjJQYnQyeHZkcHpTblBWKzdwcitXRVFUaGZIRWZJeXNyNjJNdkw2K0p2LzMyVzNiQnR6YXBXRG1XbHBhR29LQWdlUWxFdjM3OUNuM2Z4bzBiQTlDUFZBOGFOQWkvLy80Nzl1elpneE1uVHVUNnd0bThlVFAyNzkrUE5tM2F3TnZiRzAyYk5rVklTQWpXcjE4djN5WTFOUlYyZG5ibzJiTm5udXZmYTlldUxlL3dlZS9lUGNUR3hrS2xVa0dqMGFCbno1N1E2WFR3OFBDUVI4czZkKzZNa1NOSHlnMzVZY09HWWVqUW9kaTRjZU16bDJONU1VUHVuUWJRN2VyVldMUnI5N3c1aTViTDVjc3g4cytlbnJVd2R1d3IrUDc3MzdGMzd6K0lpelB1NHdnT2prVDM3aCtnVTZkVzhQYjJSSmN1R2p4OG1Dei9YNmNUb2RGNFllelkzTXNvbEhEdFdxejBZNVNTNWNpcHBQa2hpdUlaUVJENlhydDJyVkNiZUJXR2t2V1dqNDhQNXMyYmgrenNiTmphMnFKLy8vNzQ0NDgvc0hyMWFybFRVdHI4N3NTSkUzamxsVmNRRUJDQWJ0MjZ3Yy9QRHcwYk5vU0hod2NHRHg0c2R6NDJhZkwwNkVRdkx5K01HalVLbVptWnNMT3pNOWs1YTlqeExvcWkvQm9BNFB6NTh6aC8vanlxVkttQ0JRc1dBTkEzTHVQaTR1RGs1R1NXbzhxaytrZ1V4VE1sZnJCQ01GOGRkYlZZZTVRVWhiU2MwY2ZIQjhIQndWaTFhaFZjWEZ5d2RPbFNUSnc0RVN0WHJvUzN0emY4L2YyaFVxbHlyWEZYT3JiNWtlS09NcXFqckNudUdSa1pPSDM2Tkk0ZVBZcjkrL2ZuT3M0MkpDUUUzYnQzUjBCQUFEcDA2SUNXTFZzV2FrcDFYRndjb3FLaVlHOXZMM2N3QWdWdm5HaE94WTI3TmNXdkpPenM3UERMTDc4QTBIKy9TQnZZM2JwMVM3Nk5vNk9qMGZMTnNsVFduOXU4V0h0RC9qUUFvNTJzemFGUm8wWVlPSEFnZnYzMVY2eGV2UnFBL2dJaTU1VGt4bzBiRzIxMkoxbTdkcTE4NXFIRVhMdHBHMjQ2Sk1scngvcWNvdytiTm0xQzY5YXRzWHYzN2x4VG5nSGpJMzhraHROV1RFM2hOTFZwb0xrNlZRemllcnE0ajNINjlPbmIwcFM4NGo1RWpySVU2UGJ0MndnS0NzTDE2OWNCNktlWHYvRENDNFcrdjYrdkwxNTk5VlVNSERnUUFRRUJSbE9FR2pac2lMRmp4Nkp4NDhiNDZxdXZjUGp3WVNRbkorUFFvVU00ZE9nUWhnMGJCbTl2Yi9UcDB3ZjE2OWVIaDRjSDZ0ZXZqenAxNmhTNGlaM0V6ODhQam82TzZOV3JGOXpkM1JFVkZZVWVQWHJJWDZDMWE5ZVdON3lUenBzUERBeEVRa0lDeG84Zi84emxXRjdNbDNzeEJkMnV4Qm8zcm9PS0ZaM2c1VlVQL2Z0M3hJd1ozOHJUbEFWQlFFQ0FMM3IzYm9jZmYvd0RZV0VYOGVCQklqWnYvZ3Zuejk5QWp4NXQ4ZUNCdmxIazRLREd1KzhPd0lBQkx5bjI1WnJUbFN2eSsyZjJHSmRFU2ZORHBWS2RFVVhSYk45L1N0ZGJSNDhlbFVkZC9mejg4TlpiYnhsZHRIZm8wQUV6Wjg3RXpwMDdzWGJ0V21Sa1pHRGZ2bjNZdDI4Zit2YnRpOW16WjJQTm1qVndkblpHMTY1ZEFUeXRKNEtEZzJGcmF3dEhSMGQ4OXRsbmNvY2tBS09wcGRLVWV6czdPMHlaTWdWZmZ2bWx2T055cFVxVlVMOStmVFJwMGdRdFc3YUVpNHNMa3BLU2tKU1VoUGJ0MjVzbDN3MWlXU1lOZVNXK0g0dmovdjM3dUhidG1qeFYrdjMzMzRkT3A4TzBhZFBRdUhGakxGNjhHT1BHamNPNmRlc1FHeHNybjNwZzJLQlRPcmI1TVpnK1hDWjFsRFhFWGF2Vll2VG8wYmh3NFVLdVU2QTZkdXlJQ1JNbVlNZU9IZmp0dDkrUW5KeU03ZHUzeTRNSXJxNnVXTDkrZmI2YjJHVmxaV0htekpsR2YzTnljaXJUamUrS0czZHJpRjllQ25QQ2x1VFFvVVB5Y2QrR25jcEhqaHdCQUxpN3UyUDU4dVVtOXdJckMyWDl1YzJMdFRma3p3QkdiNmJaVEpzMkRZSWdZT3ZXcmNqT3pzYW9VYU5RdTNadEFQb2VPMGRIUnpnNE9CajlMSkdtNndENmkyQVBEdzk1RjgxR2pSckppV2t1aGUwa2NIWjJ4cng1ODlDM2IxK1RpYjlyMXk2anFZajVrZGFSdFc3ZE9zOGRZN095c2hBYUdtcHlIVnBoR01TMVRDNXE4bERrSEt0V3JScXFWYXVHNjlldjQ4VVhYNVNQeWltc2loVXI0c01QUHdRQXZQVFNTd2dKQ1VHSERoM1FyMTgvK1B2N3l4Y1ZpeGN2eHUzYnQ3Rm56eDRFQndmandZTUhHRE5tREp5ZG5VczBTdDIyYlZ1alBSZGF0bXlKNXMyYkl5UWtCRDE2OU1DNzc3NHJ4M1R3NE1IWXNHRURVbEpTMEsxYk4zVG8wQUV2dmZRU2M4d01SRkVNRndRQlVWSG1yOTl5cWw2OU1yNzRZaEthTmZPQVdtMkhxS2dyT0hEZ0ZQN3pIeDhNSE5nSmpScnA2NzcyN1Z2Z3dvV2IyTFhyT0k0Y09ZTjMzbmtWZ2lEQXo2OEpnb0plUmZ2MkxlRHBXYmo0bHBXb0tQM29yQ2lLRVFvWHhheWsxeE1WRlFWUkZFdmMyRkM2M3JwMzd4NUNRa0tRbVptSnhZc1g0NXR2dnNHR0RSdmc1ZVdGOGVQSDQ4VVhYd1FBakIwN0Z2Mzc5OGVtVFp1d2MrZE9QSDc4R0JNblRnVHdkRTM4Zi8vN1g2eGF0VXBlR21DNDZWMkxGaTN3ODg4L1E2VlNvWHIxNm5qbm5YZmsvNzM0NG9zSURBeEUvLzc5b2RGb1VMMTZkYmk2dXFKKy9mcTU5Z29JQ2dyQ2dnVUxZR05qZ3hFalJoVHB2VEpGRkVWNUhiZ2dDSkVsZnNBeThMU09LdDBCcVlTRUJEUnQyaFJxdFZvK01zek56VTJlaXV2ajQ0T1BQLzRZN2RxMXc0b1ZLM0RseWhWVXJGaFJ6Z3RBMmRnV1JIci9yS1dPS291NHE5VnFkTzNhRmRIUjBRRDA5Y3RMTDcyRTExOS9YVjZ5TjMzNmRBd2JOZ3kvL1BJTERoNDhpTmhZL2V5cnpwMDdGOWdncjEyN05tclZxb1hrNUdUWTJ0ckMxZFVWWThhTUtmVHBST2FnVk56TDZuTXJVYWxVOGpXY2RGMlhrMDZueXpXTHh0WFZGVldxVkVHMWF0V01Hdkp2dlBFR1ltSmlNSGp3NEVKZlQ1WUdTL25jV3NhUVNURTFiOTY4Z3IyOWZiS0xpd3YrL1BQUFFvODRGb1ZXcTBWV1ZsYVpISzFTRk5KTWdkR2pSNWY0c1dKaTlDTlc3dTd1WlRxdEtEODZuUTZkTzNkR2NuS3ltSkdSVVRFNk9ycnNEblUxVU53Y1MwdEx3NkZEaDlDclY2ODhMN0RUMDlNUkVhSC8vT2MxdlNrcEtRbTJ0cmFGeWo5cHltaHBTRWxKd2VQSGoxR3RXclZpM1o4NVZpeUNScU81SW9waWcrM2JQMGJkdW1ZOUhTOWZXVm5ac0xGUm1XMGtLajA5QXc4ZjZ0L2VXclZLLzN4WHljMmJjZWpYYnpZQVhBMFBEMjhFdzgwQXJKL2c2K3Q3SG9EWDVzMmJjeTI1S2c2bDY2M2s1R1RjdjM4ZkRSczJSSFoyTnFLam8zTXRhVE9rMCtrUUd4c3JkN0liMG1xMWVWNlU2M1E2czF3dkpDY25ReEFFVktoUW9jU1BkZlhxVlF3Y09CQUFMb1NIaHpjdDZQWVd3cUNPMmw3cUkyUHA2ZWx3ZEhSRVJrWkdpVGNQTG9nNVk1dWZtemR2U28wVWE2cWp5aVR1V3EwVzI3WnRRN05temRDc1diTUNyeDF1M0xpQjgrZlA0NFVYWGpEcW5KR1dDams3TzVkS082RTRGSTU3bVg1dVN5SXVMZzRBQ3V5WU9YZnVISzVjdVlMMjdkdVgrbTcxZ09MeE0ySVpHVjFNVHk2OHc1T1RrK1ZlTzNOVHE5VVcxNGdIOUExNGN6VGlBYUJXclZxb1ZhdVd4VFN3QU9EczJiTlM1UnVoWkFPcnVEbm01T1NFVjE1NUpkK0drS09qSTlxMWE1ZnZHcVdLRlNzV092OUtxeEVQNkRkYUxHNGpIbUNPRlpNSVlCc0FIRGxTdGpPM2JHMXR6RHFkMU5IUkhyVnFWUzNUUmp3QUhEbWluMmdoaXVJMldNY0ZjbEdJb2lodUJmVHJSTTFCNlhyTHhjVkYzcmpLeHNZbTMwWThvQi9wTWRXSUIweHZQbXQ0UDNOd2NYRXhXMFBQSUlaYjg3dWRoVEdvbzQ2VStwTkpvM3FsM1lnSHpCdmIvRWp2bTVYVlVXVVNkN1ZhamRkZmZ4MHRXclFvMUxXRGg0Y0hBZ01EYzgyd2NIRnhnWXVMaThVMDRnSEY0MTZtbjl1U2NIZDNMOVJ5aDJiTm11R1ZWMTRwazBZOG9IajhqRmhPVmhlVElBamJBZk5keUpCbGtPTDU1RU9pS09aWStXUkpPWllYUVJDMkFzQ09IY2ZrTmV0VU9LSW9ZdWZPWTlMUDF0UTRLb3F0QUxCMzcxN21oeFVUUlJGNzkrNlZmcmJZK3NpVXAzWFVEdVpnRWVucnFKM1N6MVpWUnpIdXhXY0pjV2Y4aXM4UzRtZW9QRFRrdHdGc1pKVTNVangxT3AzaUZ6WE1zZkxKa25Jc0w2ZE9uVG9PNE5UbHkzZHcvSGpwekRvcXI0NGRPNHZMbCs4QXdLbkl5TWhRcGN0VEdpSWlJc0lBbkxwMDZaSjg5QnRabjJQSGprazc3Wjk2RWxPcjhiU091c3djTENMRHVGdGJIY1c0RjU4bHhKM3hLejVMaUo4aHEyL0luenAxS2hyQWxjdVhMeHZ0ZmszVzY4YU5HOUltWkplam9xTE9LVjBlNWxqNVkyazVsZzhSd0VjQXNIcjFIc1hPdTdVMk9wME9hOWI4THYwNkQ5WXpaYldvNVB6NC92dnZPYkppaFVSUnhQZmZmeS85YW8yNWFsQkhyV1lkVlVqNk9tcU45Q3ZqL295d29MZ3pmc1ZnUWZHVFdYMURIdm8zY1IwQS9QVFRUd29YaGN6QklJN3JZUUVmRWpESHloMEx6TEU4aFllSDd3WVFkdnIwRld6Y2VFanA0bGlGRFJzTzR2VHBLd0FRRmg0ZXZrZnA4cFNtOFBEdzNZSWdSRVpHUm1MWHJsMUtGNGVLYU9mT25kTHV4eEhXbXF0UDY2alQyTGh4bzlMRnNRb2JObXlRVGltdzJqcUtjUzg2UzRvNzQxZDBsaFEvU1hsb3lNUGUzbjZGSUFpcHUzZnZ4cjE3OTVRdURwVkFYRndjZHUvZURRQXBtWm1aeTVVdWo0UTVWbjVZYW83bFF4UUU0VTBBR1N0V2JNVzVjOWVWTG85Rmk0NitqcFVydHdGQWhrcWxHZ2tMNzZneEF6RTdPM3NpZ094Rml4YUpuRFZrUFc3Y3VJRkZpeGFKQUxKMU90MGtXRyt1R3RSUkszRHVuQ1ZQY2xKZWRIUTBWcTVjQ1ZoL0hjVzRGNEVGeHAzeEt3SUxqQjhBd0hLMmtDNkIyN2R2cDllb1VjTkZGTVVPZ2lEQTM5OWY2U0pSTVgzNzdiZlN1Y2hMb3FLaUxLSzNDMkNPbFNlV21tUDVpWTJOdlZlelpzMTdPcDM0eW9FRHAwUnZiMCtockhlQXR3YW5UbDFFVU5BSzhmRmpyUURnN2JDd3NIMUtsNmtzM0wxNzkxYXRXclV5czdLeXV2ejk5OS9vMkxHajBkbnBaSGxpWW1JUUZCU0UrUGg0UVJDRVdSRVJFWnVVTGxOSlBLMmpkSzhjT0hCQTlQYjJGcFE4NDlsU25UcDFDa0ZCUWVMang0L0xSUjNGdUJlT3BjYWQ4U3NjUzQwZlVFNGE4Z0JRczJiTjB5cVZhdEs1Yytmc09uYnNXS0tqc2tnWjU4K2Z4eWVmZkFKUkZOTUVRWGc5TmpZMlRla3lHV0tPV1Q5THo3SDh4TWJHaHRlc1diT1NWcHZsdjNmdlAzQjJkb0NYVnozWTJKU0xpVlVsb3RWbTRaZGYvc1QvL3ZjRG5qVGl2d3dQRDErZ2RMbktVbXhzN1BFYU5XcjRKU1ltUHJkLy8zNW9OQnE0dWJrcFhTd3lJVG82R3VQSGo4ZmR1M2NCWUU5NGVMZzFqOGJMbnRaUld2KzllL2ZDMmRrWlhsNWVGblhzcUZLMFdpMSsrZVVYL085Ly84T1R4a0M1cWFNWTk3eFpROXdadjd4WlEvek1kMUN3QmZEMTlaMENZR205ZXZXd1ljTUdpenovblV4TFMwdkQ0TUdEY2V2V0xRQ1lFaDRlL3FYU1pUS0ZPV2E5ckNYSENxTFJhTjRSUmZFTEFDcFhWeGU4OFVZQW5uKytBZXJWYzRlYlcyV0xPaXUzdE9oME90eTc5d2czYjhiaDdObHIyTFRwRUJJU2tnRkFKNHJpdXhFUkVTdVVMcU1TbWpkdnJsYXIxZDhLZ2pCQ3BWS2hlL2Z1R0RseXBIdzJPeW5yeXBVcitQSEhIN0YzNzE1cGM2bTFHUmtaNDZLam83VktsODJjak9zb1Y3enh4aHQ0L3ZublVhOWVQYmk1dVQxRGRkUTkzTHg1RTJmUG5zV21UWnVRa0pBQWxPTTZpbkczN3JnemZ0WVp2M0xWa0FjZytQcjY3Z1RRcTFldlhwZzdkeTRFb2J5OXhQSkhGRVhNblR0WFdyZThLenc4dkE4c2QzU0NPV2FGckN6SEN1VGo0L01TZ0xtQ0lIUlN1aXlXUWhURllBQnpJeUlpL2xLNkxBb1ROQnJOREZFVTV3Q3dCNENHRFJ1aWJ0MjZxRnUzTGpzZnkxaGFXaHB1M2JxRlc3ZHU0ZXJWcTlLZk13UkJtQnNXRnJZSVZsd1A1WWQxVkc3UFFoM0Z1T2RtVFhGbi9IS3o5UGlWdXhhSVJxT3BCaUJLRk1WYXZYdjN4cXhaczJCcmE2dDBzU2dQbVptWitPU1RUN0JyMXk0SWduREh4c2FtNVlrVEorS1ZMbGQrbUdQV3hScHpyTEEwR2sxYm5VNDNXaENFOWdCcUE2aW9kSm5LVUJLQU82SW9Ick94c2ZudTFLbFRKNVF1a0NWcDI3YXRlMlptNWpzQUpnS29wSFI1Q0FDUUNPQXJPenU3NWYvODgwK2Mwb1VwQzZ5am5zMDZpbkczN3JnemZ0WVR2M0xYa0FlQVZxMWErZG5ZMk93VlJiRnEyN1p0c1hqeFlsU29VRUhwWWxFT3ljbkptRDU5T2s2Y09BRkJFT0oxT2wxZ1JFVEVLYVhMVlJqTU1ldGd6VGxHWkE2ZE9uVnlTRWxKMGVoMHV1Y0JWQVdnVnJwTXp4Z3RnSGlWU25XMlFvVUtZY0hCd1krVkxoQVJFWlVQNWJJaER3QWFqY1pURk1VOUFMemMzTnd3Yk5ndzlPdlhENDZPamtvWDdabVhscGFHYmR1MllmMzY5ZEpSYmhkc2JHeDZuang1OG1wQjk3VWt6REhMVlY1eWpJaUlpSWpJbEhMYmtBZUFGaTFhVkxHenMvc1ZRQmNBcUZpeEl2cjM3NC9XclZ1alljT0dxRnk1TXV6dDdSVXVaZm1Ya1pHQlI0OGU0ZXJWcXpoMTZoUzJidDJLcEtRa0FJQW9pZ2V5c3JKZVAzUG16RU9GaTFrc3pESExVSjV6aklpSWlJZ29wM0xka0g5QzhQSHhlVlVRaEhrQW1pbGRHSktkRTBWeFRrUkV4QlpZLzJZL3pESExWSjV5aklpSWlJaEk5aXcwNUNXQ2o0L1BDNElnOUFYUURvQW5nQ29BSEpRdDFqUGhNWUNIQUs0QU9DNks0dmFJaUlpL1VmNGFWOHd4NVR3ck9VW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bHVYL0FleXQ1L0VKTFR1T0FBQUFBRWxGVGtTdVFtQ0MiLAogICAiVHlwZSIgOiAiZmxvdyIKfQo="/>
    </extobj>
    <extobj name="ECB019B1-382A-4266-B25C-5B523AA43C14-6">
      <extobjdata type="ECB019B1-382A-4266-B25C-5B523AA43C14" data="ewogICAiRmlsZUlkIiA6ICIxMjI1NDIxNDI3NzMiLAogICAiR3JvdXBJZCIgOiAiMjA2NjY0ODk4IiwKICAgIkltYWdlIiA6ICJpVkJPUncwS0dnb0FBQUFOU1VoRVVnQUFBL0lBQUFDQUNBWUFBQUNvWUZKdkFBQUFDWEJJV1hNQUFBc1RBQUFMRXdFQW1wd1lBQUFnQUVsRVFWUjRuTzNkZDBEVTlmOEg4T2ZuZ0dNSktDbTRjU1dPUk9GQXdrbHFpdVpPeTNCbWJqT3kxRFMrcG1ibHlKRmExcSswTEZmbEhqaFNFMGxGUlphS2lxS0NBOFdCc2c1WjkvbjljZDdITzluejd2RDUrRWM1YnJ5UDErdmU5M2x2Z0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vU0FSOUY2QUNDVzNhdFBHU3lXVDlBTFFEMEFSQU5RRG0raTNXU3lFRHdHTUFNUUJPcWxTcVhSRVJFY0VBUlAwV3E4d3h4L1RuWmNreElpSWlJcUtYb2lFdktCU0tRYUlvemdYUVF0K0ZJY2xGUVJEbWhvYUdib1h4TjdhWVk0YXBNdVVZRVJFUkVaR2tVamZrVzdWcVZjM016T3h2QU4wQXdNN09EZ01HRElDSGh3Y2FOV29FT3pzN21KdHpzTFM4WldSa0lDa3BDZGV2WDBkSVNBaDI3TmlCcEtRa3phOFBaMlZsdlhQKy9QbkgraXhqU1RISERFTmx6akVpSWlJaW9oZFYyb2E4UXFGb0xJcGlBQUJuUjBkSERCOCtIUDM3OTRlbHBhVytpL2JTUzA5UHg0NGRPN0IrL1hyY3YzOGZBQzZibUppOEZSSVNjbDNmWlNzTzVwamhxaXc1UmtSRVJFU1VsMHJaa0cvVHBvMkhpWW5KZmxFVVgvSDA5TVRpeFl0UnBVb1ZmUmVMWHBDYW1vcnAwNmZqekprekVBVGhVVTVPVHMrSWlJZ1FmWmVyS0poanhzR1ljNHlJaUlpSUtEK1ZyaUd2VUNpcUE0Z1VSYkYydjM3OThQbm5uOFBVMUZUZnhhSjhaR1ZsNFp0dnZzSHUzYnNoQ01JZEV4T1QxbWZPbkhtazczSVZoRGxtWEl3eHg0aktRdHUyYlYvSnlja1pLNHBpTndBdEFid0N3RXpQeFhyWlpBRjRCQ0JLRUlURGNybjg1K0RnNEVSOUY0cUlpSXhmWld0OUNLSW8vZ2FnZHUvZXZURjc5bXdJUXFYcnE2aFV6TXpNOE1VWFgwQ2xVbUh2M3IxMXNyT3oxd0hvQzhQZG5JdzVabVNNTU1lS1RLRlFlQUlZSzRwaU93QjFBZGpvdVVnVktRWEFiVUVRVGdMNEpUUTA5TFMrQzJRb1BEMDlIYk95c21abVoyZVBCV0N0Ny9LODVNd0ExQVJRVXhURnJoa1pHZjl6YzNQN3hjek1iT0hwMDZjVDlGMjQ4c1k2NnVXc294aDM0NDQ3NDJjODhhdFVMUkEzTjdlcEFKYlZyMThmR3pkdWhKV1ZsYjZMUkVXa1ZDb3hkT2hRM0x4NUV3Q21ob1dGZmFmdk11V0ZPV2E4akNYSGlzTFYxYld6SUFqekFIVFdkMWtNeURGUkZPZUVoNGNmMDNkQjlNbk56YzFGRUlRQVVSVHJ5bVFDdW5WelI5ZXVicWhYendIMTZqbkF5b3FiYjFZa3BUSUR0MjdkeDYxYjkzSGtTQmdPSHo0TGxVb0VnRnNBZW9lRmhaM1RjeEhMQmV1b1BGWDZPb3B4ejVQUnhKM3h5NU5CeDYvU05PUmRYVjFyeUdTeU9CTVRFOHZmZi84ZHpabzEwM2VScUpndVhicUVVYU5HSVNjbkoxMmxVam1GaDRjLzBIZVp0REhIakoraDUxaFJLQlNLajBSUlhBNUE5c29ycjJESWtDRm8xYW9WNnRXckJ3Y0hCOGhrTW4wWHNkeXBWQ3JjdjM4ZnQyN2R3dm56NS9Ibm4zL2kwYU5IQUtBU0JHRnFhR2pvU24yWFVSL2MzTng2Q0lLd1RSUkZhMi92TnZEemV4djE2enZxdTFpazVlYk5CS3hZc1EyQmdSRUFrQXBnVUZoWTJFRTlGNnRNc1k1Nk9lc294dDI0NDg3NEdXZjhLbE5EZm9FZ0NET0hEUnVHcVZPbjZyczRWRUxMbGkzRHhvMGJJWXJpZ3ZEdzhNLzFYUjV0ekxIS3daQnpyQkNDbTV2YmNnQitwcWFtOFBQenc2QkJneUNYeS9WZExyM0x6TXpFMXExYnNXTEZDbVJuWndQQWQyRmhZWitnRWl5ZktDcDNkM2RuVVJURFJGRzBHalhLQjVNbjkzOHBMcnlNa1VxbHdnOC83TVM2ZFFjZ0NJSlNFQVMzczJmUFJ1dTdYR1dBZFZRK0tua2R4YmpudzBqaXp2amx3eGppVnlrYThsNWVYdmFabVprM1RVeE1yUGZzMlFNSEJ3ZDlGNGxLS0NFaEFYMzc5a1YyZG5hcXVibTVrNkZzQ3NRY3F6d01OY2NLNCtibU5nN0EvMVdwVWtWY3RteVpvRkFvOUYwa2d4TWFHb3BQUHZsRVRFMU5GUUNNQ3dzTCswWGZaYW9JM3Q3ZUZzbkp5YWNCdUV5YzJBOWp4cnlsN3lKUkVheFpFNEFmZjl3RkFKRzJ0cmF2QndZR1B0VjNtVXFEZFZUaEttTWR4YmdYenBEanp2Z1Z6cERqVnltNjZ6TXlNcWFJb21qZHUzZHZOckNNbktPakkzcjM3ZzBBVlRJeU1xYm91endhekxIS3cxQnpyQ0FLaGFJVmdKV21wcWI0OGNjZitVV2JENFZDZ1I5Ly9GRjRkb3JFS25kMzk5ZjBYYWFLa0p5Y1BCK0FTOXUyelRGNmRFOTlGNGVLYVBUb252RHdhQVlBclpPVGs3L1VkM2xLZzNWVTBWUzJPb3B4THhwRGpUdmpWelNHR2orZ2NqVGtCUUREQVdERWlCRjZMZ3FWQmEwNERvTmh6QnBoamxVeUJwaGpCZEdjbEdBK1pjb1V0R2pSUXQvbE1XZ3RXclRBaHg5K0NBRG1LcFZxSFF3L3ZxWGk0ZUZSRThBVUt5c0w4Y3N2MytkMGVpTWlrOGt3Zi81b1dGbFppSUQ0MGJOWUdpUFdVY1ZRaWVvb3hyMFlERER1akY4eEdHRDhBRlNDaHJ5N3UzdExBSTJiTkdrQ0p5Y25mUmVIeW9DVGt4TWFOMjRNQUUxYXQyNnQ5NXFGT1ZiNUdGcU9GY1ROemEwM0FJV0xpd3Q4ZlgzMVhSeWpNSFRvVUxpNHVBQ0F3czNOclZMUE0xZXBWTk1CbUwvNzdodENqUnBWOVYwY0txWWFOYXJpblhlOEJVQXd6ODdPbnFidjhwUUU2NmppcXd4MUZPTmVmSVlVZDhhditBd3BmaHBHMzVBWFJYRUFBSFRxMUVuZlJhRXlwSW1uVENZYm9PZWlNTWNxS1VQS3NRSUlBT1lBd0pneFl6amFXa1F5bVF3ZmZQQ0I1c2M1TUpDZTg3TFdxbFdyYW9BNFNTNDNoYTl2TjMwWGgwckkxN2NiNUhKVHlHVENwRFp0MmhoYmJ3enJxQktvQkhVVTQxNENCaFIzeHE4RURDaCtFcU9QbkNpSy9RRTJzaW9iVFR3RlFkQjdJNHM1VmprWlVvN2x4OTNkdlIwQVJaTW1UZEN1WFR0OUY4ZW90Ry9mSGsyYU5BRUE5elp0Mm5qcHV6emx3ZFRVdExjb3dxSkhqN2F3dDdmUmQzR29oRjU1eFJZOWVyU0ZLTUpTSnBQMTFuZDVpb04xVk1rWmN4M0Z1SmVjSWNTZDhTczVRNGlmTnFOdXlMZHMyYklLQURjYkd4dTBiTmxTMzhXaE12VGFhNi9CeHNZR0FGeWZ4Vmt2bUdPVmw2SGtXRUZFVVJ3SUFQMzY5WU1nNkwzajE2Z0lnb0MrZmZ0cS9qOVF6OFVwRjVyMzVlM2RSdDlGb1ZMU2lxRlI1U3JycUpJejVqcUtjUzg1UTRnNzQxZHloaEEvYlViZGtEYzNOMzhOQUpvMGFWS2lhU0hYcmwxRFptYW05SE5tWmlhdVhidUdhOWV1U2JjcGxjb3lLR241ZW5hMllha2NPSEFBc2JHeEFOUm4zRzdkdWhYSnljbUZQaTR4TVJIWHIxOHY4NytUVENiVHJHRVdMQ3dzOU5hQ0xtMk9sU1dsVWdsUnJKaWpLek16TXhFYkc0dGJ0MjdsZTU4blQ1N2c0Y09IUlg1TzVsaXhDUUFHQUVESGpoM0wvY1hPblR1SDFOVFVFai8rL3YzN1NFdEx5L04zQ1FrSk9IejRNQTRmUGx6aTV5K0pGMlpkVktxckZSY1hGMnNBUG5LNUtUdzltK3U3T1BsU0tqTXFzTjdLUmxwYStaN2dKb29pbE1vTXBLZG5sT256dG0zYkRHWm1wZ0RnOHl5MnhxREM2cWlFaEFURXhjVVYrZjZIRHgvR3pwMDdpL1VhNnRncWtaNmVYdHppbFppUjFsRVYrdDFVRmxRcWxiNkxvRVBQY2EvdytGMitmQmtuVDU3RXpaczNjLzB1UER3Y0owK2V6UGY2SXlrcENhR2hvVHEzdlhnOW1KYVdodE9uVDVkZGdRdGhTSjliVTMyK2VCbG9CVUJ6TVY0c21abVorT0NERDVDVGt3Ti9mMy80K1BqZzNyMTdlT2VkZHdBQVo4NmN3YkpseXhBVUZJU0ZDeGRLbzdISnljbVlNaVh2RTZ1c3JhMFJIaDZlNSs4Ky9mUlREQm8wQ0FDUW1wcWE3d1Z2UVJ3ZEhaR1ptWW03ZCs4aU9qb2FFUkVST0g3OE9QcjI3WXQ5Ky9ZVitOalZxMWVqWnMyYVNFaEl3TzdkdXpGbXpCaXBGKzd1M2J2dzkvZUhxYWtwRGg0OGlELysrQU8vLy80Nzl1N2RpLy83di8rRHVibDVucytabkp5TWNlUEc0Y2FORytqWHJ4KysrT0tMWXIrbmdqUnUzQmdSRVJHQU9zNFY5d25WVmFJYzArNGdLZzY1WEE0QWlJNk94dDY5ZTlHb1VTTU1HS0NlK1QxNDhHQThlUEFBL3Y3KzZOZXZIekl6TXpGcjFpeTBhdFVLbzBhTjBubnR2QnE5ZG5aMnVIdjNib0d2YjJscGlXclZxdUhHalJ2dzlmV0Z2YjA5RGgwNnBITWZsVXFGb1VPSDRzcVZLMmpmdmoxV3JseXA4M3ZtV05sd2RYVnRMb3Bpd3dZTkdxQmV2WHJsK2xwcjE2N0ZUei85QkZkWFYzei8vZmVReStXSWo0L0h5SkVqODMyTWRsNXMzcndaSzFldWhFS2h3SW9WSzJCaVlxSnozNGlJQ0h6KytlY0FrT3NMdVR6VnExY1BUazVPaUl1TGErVHE2dG84UER6OFlvVzllRGt6TVRGUkFMQm8wK1pWV0ZybS9ma3Byc3pNYkFERmIzVEw1V1lBZ09qb205aTc5eFFhTmFxRkFRUFVGNGlEQjgvQmd3ZFA0TzgvSFAzNnRVZG1aaFptemZvRnJWbzF3cWhSUGpyUGs1SlM5TTQ2RXhNWnJLd3NwSjh2WExnQmYvODFhTjdjQ1FzWGpzT1FJVjgrZXorRmxkMFVmLzZwcmxmT25idU9OV3YyWXU3YzkvTmRxaEFmL3doOSszNE9RUkN3ZE9ra0JBZEhZZWJNMG04VVpXVmxnVFp0bWlBazVMS2xxYW1wRzREL1N2Mms1YXlpNnFpc3JDeDg5dGxuaUkyTnhaSWxTeEFjSEl5alI0L211dDhiYjd3aFhaK3RYcjBhY1hGeDZOKy9Qd0IxUitXYU5Xc3dkKzVjMk52YjUvazY4Zkh4Nk51Mzc3UFlMa1Z3Y0RCbXpweFpidThMTU00NnFpSy9tMTZVbXBxSzlldlhJeWdvQ0pNbVRTcFNRMVNwVktKMzc5NW8yclFwWnMyYWxlZW14UU1IcWdkV1Y2MWFoVHAxNnBSNXVWK2t6N2hYZFB3MDEzRnBhV240L3Z2dlViOStmZWwzVjY5ZXhkaXhZeUVJQW80Y09aTHJzWm1abWVqYnR5OVNVMU94ZGV0V05HellFQXNXTE1DK2ZmdXdjK2RPdlBMS0t3Q0FXYk5tNGNTSkU5Sjl5cHNoZlc2TnZTSHZBZ0NOR2pVcTlnUC8vZmRmcEtTa1FCQUV0R3JWQ2dCZ1pXVWwvVjZwVk9MUm8wZUlqNC9IbURGak1HL2VQSFR2M2gxWldWbTRjT0ZDbnMrcFVDanliY0JWcmZwOC81cWZmdm9KbXpkdkxuYVpnNEtDOGx5bmZlTEVpVUo3cXJPeXN2RDA2Vk1NR3pZTWlZbUpzTFMweExCaHd3QUFCdzhlQkFCNGUzdWphdFdxR0RWcUZJNGNPWUx6NTgvam4zLytRWjgrZlhJOTM1TW5UekJwMGlUY3VIRURBTEJyMXk3czJyVXIzOWMvY3VTSXp0K2dLTFRpNmxLc0IycHhjWEdwNit6c2ZIZkxsaTA1SlgyS0Y4cFNKRjI2ZENsUnI3Nm1rWFBvMENGczJyUUozdDdlR0RCZ0FCNCtmSWg3OSs0QkFKeWRuUUdvZXpILysrOC9CQVlHSWlZbUJuUG16SUdabVJsMjc5Nk5CUXNXNUhydS9HS3ByV3ZYcmxpOGVIR3Uyd01EQS9IcHA1L211djNFaVJQUVBuZDAwNlpOK1BEREQxK3FITXRQYVhOUEVBUTNBR2pkdW5YWkZpd1ByNy8rT243NTVSZUVob1ppenB3NStPYWJiNUNXbG9iRXhNUWlQZDdGeFFVNU9Ua0lEZzdHMHFWTE1XUEdqSEl1Y2RHMWJ0MGFjWEZ4RUFUQkZZREJYQ1NYUVg2NEFNQ3JyNWJkUldlWExsTkxOTkljR3ZvekFPRFFvVkJzMm5RWTN0NXRNR0JBUnp4OG1JUjc5OVE1NU95c3ZtQU1ENC9CZi8rZFEyQmdCR0ppN21ET25KR2FrV2g0ZTM5YzVOZDBjcXFKN2R1Zkg3M3U2RmdOVDU2azR0Q2hzL0R4YVl1NHVIdEZic2hyL1B6ekhnUUhSMkhPbkYreGFwVmZudmMzTlZWM1VvbWlpS0NnU096Y2VSd05HdFRFa0NGZGlsejIvTHo2YWwyRWhGd0cxUFZSdVRma2phV09TazlQaDBxbFFrcEtDcVpNbVlJbVRacmtlYzN6OE9GREtCUUt2UDMyMjdsKzkvUFBQeU00T0JoejVzekJxbFdyOG55ZFoyZEVQNHR0RUhidTNJa0dEUnBneUpBaFpmdUdYbERSZFpTeHhEMHZscGFXMkxObkR4SVNFdkRMTDc4VXFTRi8rUEJoSkNVbDRjcVZLNmhWcTFhZTk5SGtVMVpXVnBtV3R5QWxqYnV4eFcvVnFsWFM0T1d6NDlzQUFHUEhqa1ZZV0JoRVVZUW9pbmpqalRkMEh1Zm41NGY3OSsvRDJ0b2FxYW1wV0xKa0NUdzhQRkM5ZW5Vb2xVcjg5dHR2MG4yZlBIa0NBRml4WWdYcTFxMkxUejc1cE54bjBSckt0WVd4TitTYkFTaFI3OHZHalJzQnFLZEhhSHJmcksyZnoyYkx5Y25Cd29VTFVhdFdMV3pldkZrYU1heGF0U28yYmRxRS9mdjNZLzM2OVdqYnRpMCsvbGg5OFZHOWVuVWNQWG9VMWFwVlE5ZXVYUUVBUTRZTXdkV3JWL1B0QVM0T2EydHJ2UExLSzdDeXNwS21QUC8yMjI5bzFxd1p2THpVK3kyODJKanAzTG16TkYzRndzSUNRNFlNd2VyVnEvSDk5OS9EMDlNVGpSczN4cFl0V3dBQVlXRmhVcTlrV2xvYTVISTVmdnZ0TituRDh0MTMzNkYrL2ZxNGRPa1Nac3lZZ2ZqNGVBRHFVYzNtelhXbmRxYW1wdUxZc1dNUVJSRlZxbFNSUnBxTFF4TlhVUlJMUEcvVTFOVDBmekV4TWYwVkNzVU9sVXExemM3T0xqQXdNTEE0YXhGS25HT2xFUlFVQkFEdzlQUUU4THlCYjJscGlhWk5tMHEvVzd4NE1XYk9uSW5FeE1RaVRWKzF0TFFFQUttVHdjTENRbWQ5Vkg0ajQzWHIxc1dRSVVNUUhSMk5xS2dvZUhsNW9YYnQya2hMUzhQdTNidlJyRmt6dEduVEJqVnExSGpwY2l3L1paQjdKZTZvTEs2V0xWdGkwcVJKV0xGaUJaS1NrdkQ0OFdORVJVVUJVT2ZNOGVQSEFhaG5XL1RxMVF1QXVxZGM4emR2MmJJbDNuLy9mYXhac3dZSkNRbFFLcFU2SGFQNnBEV2J4Z1hBUmowV1JVY1o1RWNyQUdqWU1POExVMzBJQ29vRUFHbXFmMmpvRlFDQXBhVTVtamF0Sy8xdThlSUptRG56WnlRbXBwUjQycjJOamFYT3p6VnFWTVhFaWYzdzdiZC9Zc3VXUU9sMlRTZERWRlFzOXU0TmhxZG5jMms5dWtJeFR1YzUvUDJIWWRDZ09UaDVNZ3JidHdmaHpUZmRjNzF1UnNiekMvMFBQbmdMWVdGWFVLMWEyV3cwMkxDaGRJeDhxeko1d2tJWVN4MWxhMnVMbjMvK0dUTm16RUN0V3JYdzlPbFRYTHg0VVdkMmozYUhjbDc4L2YweGFOQWduRHg1RXR1M2I4ZWJiNzZaNno0WkdjODdzVDc0NEFPRWhZV2hXclZxWmZkRzhsSFJkWlN4eEwyd21FWkZSZVY3SCsxcjRULy8vQk9BZXRROUl5TkRKODR2U2t0TFEwcEtDc3pNekdCaFlaSHYvY3BDU2VOdUxQRUQxRXNxdDIvZkRrRVEwS0ZEQjhUR3hxSnQyN1lBMURPZkl5TWpJWmZMMGJ0M2I0U0ZoYUZaczJaU1crem8wYU00ZCs2YzlGeW5UcDNDZ3djUHNHN2RPbXpjdUJFSERoekE0OGVQZFY3dnYvL1UvWjlUcDA0dDkvZG1LTmNXeHQ2UXR3ZlVVNGFMNCtUSms3aDRVZDE1b25XTUFDd3RMV0ZtWm9hc3JDeWtwS1NnYXRXcUdENThPSm8wYVlLc3JDd2tKQ1RBMGRFUnpzN08rUGxuOWNXQmg0ZUhORUlhRkJTRUJRc1dvRzNidGxKRC9zR0RCd0FnVGY4QTFMMU1reVpOeWxVdVRjL2k0TUdEOGRGSEgrVlo5b01IRDBJUUJLbnllbmFlWVpHTkhEa1MrL2Z2eDQwYk43Qmt5UkwwN05sVEd1bE5URXpNTlFLbjNldWRsWldGZ3djUFl2YnMyY2pKeVlHbnB5Y2lJeU54NDhZTnVMcTZZdlRvMFpETDVkaTFheGZXcjE4UFVSVFJwRWtUTEZpd29FUVg5Vm9kRXFYNkpoVUV3VkVVeFFtQ0lFeElTa3BLZEhOejJ5VUl3cmFrcEtURE1URXhoUTAvbFNqSE5BMGY0UG1YMGVyVnE2V0dPUURFeHNaS0l3Y3ZUamZXN05Pd2FORWlMRnEwU0xvOVBUMGRIaDRldVY3djlPblQ4UEx5a3FiQ0R4bzBDSjkrK2lrQ0F3TXhlL1pzYVhyaDhlUEhFUm9haW5IanhzSGUzaDRIRGh6SU5RMzYwYU5IVXR4emNuSVFIUjBOWjJkblRKMDZGYjYrdnRMVS9XblRwbUhkdW5VQTFETllwazZkQ2xOVDA1Y3l4L0pUeXR5cnNDOWJBQmcyYkJoYXRHZ0JkM2QzcEthbTR0ZGZmMVVYUXF1T01UTXprLzdmdFd0WFdGaFlZTStlUGJDd3NNQ1lNV1BRcFVzWHFUNDBGRnFkY0JVL2ZGU0lVdVpIQzZCc0cvTEhqejhmcWRRMGNsZXZucXF6Qmo4MjloN2VmbHM5RlYzVFNOYTRkazNkOGJabzBXWXNXdlI4MWxsNmVnWThQQ2JrZXIzVHB5L0N5MnN5N08xdGNlalFFdW41YnR5NGkwR0Q1dVI2alljUGsvRDIyMThnTlRVZGt5YjF5L1Y4YjcvZFNmcTNVeWYxZDZoS3BjSWZmL3lENk9oYitPZWZFRnk5ZWh1eHNmZmc0OU0yMStOcjFYb0ZJMGYyUUhUMExUUnVYTHZRR1FKOStzd0NBSHorK1MvbzBTTjN2VnhjV3JGc1Vlb25LeUpqcWFPeXM3T3hmUGx5eUdReXpKMDdGNEI2WnVXOGVmT3dZOGVPUWg5ZnExWXRqQnc1RXRIUjBXamN1REc4dmIwTHZMOW1sdGpubjMrT0hqMTZsTGI0QmRKSEhXVU1jUzlKNTd5R1pvQWlPRGdZMGRIUkFJQWVQWG9VR3ZjUkkwWUF5SDkyWWxrcVRkeU5JWDVYcmx6Qm5EbnFlbno0OE9FNGNlSUVidCsramRHalJ5TTdPMXNhc0pvN2R5NU1UVTJ4ZmZ0MlpHZG5ZOW15WldqY3VER2lvcUt3YXRVcWpCa3pCdTd1N3BnOGVUS2FObTBLS3lzcnpKMDdGNjZ1cnJoNDhTSTJiOTZNdm4zN29sdTNidmp5eXk5UnIxNjlYTmUxNWNGUXJpMk12U0Z2QndCVnFoUjl3Mm1WU29YdnZ2dE8rcmw2OWVvSURnNUdRa0lDN3QrL0wzMzR4NDhmajhlUEgrdE1sVis0Y0NIZWZQTk5aR1JrU0pzcXVMcTZTci9YTkZDcVY2OE9RTjBvU1VwS0FxRGJrRGN6TTlPNUlINlJxYWxwbm8yUzVPUmtEQjgrWE9lMmZ2MzZvVm16WnRMUG1nNkVncDU3K3ZUcFdMVnFGYVpObTZhejNuL1BuajJvWGJzMjR1UGpwUyt4Rnh1WTllclZRNzkrL2VEaDRZSHUzYnNqSmlZR24zenlDYlp1M1NyMXV1WGs1TURNekF5VEowL0dpQkVqcE9scXhhVTFRNko0cmVnQ0NJSmdEK0I5VVJUZnQ3VzFUWFoxZGQwckNNSTJRUkFPaElhRzVyVkFzOWc1VmhhME93NUVVWlEyaGF0U3BVcUJGVlJScHBacjFqYjM3dDA3eitmNjY2Ky9zSGJ0V2dEcVRVWjhmWE92L3d3SkNkSHBDYjk1OHlZOFBUM3gzWGZmb1dQSGppOTFqdVduQkxsWER3QnExNjVkcnVWS1RVMlZSaWcwWDB4YnRtekJuVHQzSUFnQzNuLy9mZW0rOXZiMjZOYXRHNDRlUFFxbFVvbGF0V3JCMU5SVXFpYzFqODl2S1FhUWU1U2x2TmZNYTJaY0NZSlF0MXhmcUpSS2tCL1ZBUmpVc1hOMmRzOW50WWtpa0p5c25rNVpwWW9sVEV6eW4rWll0YXJ1M203YW85NFJFVEZvMDZZSkFHRGh3azFJVFUzSG0yKzZ3OU5UdDYzYm9jTVVhVm1BOWpUMzdPd2NyRnExWGZvNVBQd3F3c092b2xVcjNWbFdLcFVLMmRrNUdER2lCMlF5QVE4ZkZyNFJaMW16dDdmVi9MZDZoYjg0RExlT3VuZnZIa2FPSEFrZkh4LzQrVDFmOHBDVmxZWFUxTlJDWjNXb1k1dU5FU05HUUNhVEZXdVQxb3FnN3pyS1VPTWVIQndzL2YvQmd3ZVlOV3NXUHZyb0k1M081YnQzNzJMZXZIbnc4L1BMTld0UEZFVjgvLzMzMHM4RlhYZnJRMW5GM1ZEajkrcXJyNkpqeDQ2d3RyYkdsQ2xUMEtGREI2eGN1UklSRVJFNnl5UWpJaUx3eVNlZm9FK2ZQZ2dPRHNiVHArb05TMlV5R1VKQ1F1RG82SWdhTldyZzFLbFQwaldicGtQbXpwMDdPSEhpQkVSUlJMdDI3WERnd0FHNHU3dnJYTGVVRjMxL2JqVXFSVU5lZTBwOFlYNzc3VGVkWGVtam82UHpuSUtSa0pBQVFIM2hXcWRPSGRTdVhSc09EZzRBMUJlcDZlbnBzTEt5MHFsUU5GTThhdFNvQVVDOVhrc1VSY2psOGpKcENLcFVLdHkrZlZ2bnR0dTNiNk5xMWFwNWJ0NmhUYnNDOC9UMGhMdTdPK2JQbnkvTkdDaXFxMWV2d3RuWkdlZk9uY1AyN2R0eCtmSmxwS1NrQUlDMHpnVlFmOEgrK09PUDJMWnRHeHdkSFZHdFdqWDQrUGprT1owdFB4WFF5TElWQk1FWGdLOG9pa28zTjdmOW9paHVrOHZsQWFkUG45WmN4UlU3eDhyQ3YvLytLLzMvd0lFRDhQZjNoNVdWRlFJQ0Fnck5wYXlzTEtTbHBVbHJ2WlJLSlo0OGVZS3FWYXRDcVZSaS8vNzlBTlRyMjBlTUdJR25UNS9Dd2NGQmF0VEw1WEtZbTVzakl5TURnaURBd3NJQy9mdjNsMmF4RkVSVHNUSEhDbVV3dWZmdHQ5OWk3OTY5MHMraG9hRVlPWElrTGx5NGdKWXRXK2FhQWJKbzBTSXBEaktaRERObXpORFpwS1lpTjdNckNxMU8wWXFPY1drVUl6OHM4MytXQ3ZidnY4dWwveDg0Y0FiKy9tdGdaV1dPZ0lDRnFGS2w2T1ZNU25xK2UvSDY5ZjlJRGZtalI5V2J5UjQ2ZEJhSERwMEZBSXdiMXdmangrZS85NGRjYm9hMWEyY2dPRGdLYTlZRW9FY1BEN3p6emhzNkcrVUJ3TzdkSnpGLy9oL1N6NkdoUCtlYWNhRGg2VGtSMmRrNUNBaFlpSm8xUzc5c1RzUGFXaXFUSWVTcXdkUlJrWkdSU0V4TXhJWU5HM0Q5K3ZWaUwxWGN2WHMzNXMrZkwvMGNHaHFhYnozbDZlbUo3T3hzQkFRRW9HYk5tbm5lcDZ3WldCMWxNSEhYdUh6NU1qNzU1Qk1rSkNUZ280OCt3czZkTzZWQml6bHo1aUEwTkJUdnYvOCtQdnp3UXd3ZE9sUWFrTnUxYXhjdVg3NnM4MXlhdUt0VUtwMDExSm9PNW0zYnRxRkJnd1lWOEs3S0xlNEdFejlCRVBEVlYxOUJMcGRESnBQQjNOd2NNcGtNdTNidGdvMk5EY2FNR1lPMWE5Zmk3Ny8vUm1Sa0pQejgvT0RuNXljdFoybmV2RG1hTld1RzlQUjAvUDMzM3dDQW9VT0h3c3ZMQzVtWm1iQ3pzOE9CQXdkdy9QaHgzTDU5Rzd0MzcwWkdSZ2FHRFJ1R25KeWNjaCtWTjVUUHJiRTM1RzBCRkhsS2JVWkdoalFsWHNQSnlRa0toUUkxYTlaRXpabzFjZUxFQ1Z5K2ZCa2pSNDdFK1BIajgxd3p2RzNiTmdEcUJwSm1yVWZ6NXMybDBma05HelpnOCtiTlVvTWpNek1UWGw1ZVdMZHVYYW1tblZhdFdoV2hvYUg0OWRkZjhjTVBQd0FvK1VXemlZa0pySzJ0SVpQSnBHTTU4dHB3VEh2MDdMLy8va05ZV0pqT2pBWWJHeHQwN3R3WlhsNWU4UGIyaGtxbHd0R2pSeEVTRW9MejU4L2ozcjE3dUhmdkhnUkJ5SGU1UUg2MEcxbHVibTdsZlg2UkZZQzNCVUY0T3lzckMyNXVibnNCYkJNRXdWWVV4V0pOMjE2M2JsMmVtK25rdFp4Q1EvdnZyQjFUbFVvbHJSL1B5Y21ScG4zbFplYk1tV2pidGkxT25EaWhNeHE2ZE9sU0xGMjZGUC85OXgrMmI5OHU3Wmx3N2RvMXpKa3pCOEhCd1JnL2ZqekdqQmtEQUJnelpndzZkdXdJWDE5ZlZLdFdUUnJCTDJ5OUdxQTdWWXM1Vm1SNTVoNzAxSWtFcUpkWG5EbHpCbWZQbnNYdnYvK2U3LzJPSFR1VzUrM3QyclhEUC8vOEkvMGNHQmlJYjc3NUJnQjBicThJbXIrZktJcTJlb3h4YWVSWE4xVVRSVkc3OFZjcTY5WWQwQm01MXBnMGFYa2U5MWJUWG1PdTNlaFZxVVQ4OXB1Nnd6QW5SNFVSSTNKdnZxa3hjNll2MnJadHBuUGJuVHZQUjB5UEhZdEVWRlFzV3Jac2tPZmpOZS8vMzMrWG8zMzdEL004WnVxREQ1NVBrVDE0TUFRSEQ0YWdlZk9DTzcrQjNHdm9BV0RuenE5Z2JXMkJwS1MwTWovcVRpdVdWUTBzVi9WYVIvWG8wUU1tSmliNDMvLytCeTh2TDJtcWRHbms5WDIyYytkT1dGdGJJeWtwcVVRbkM1V1VBZGRSZXY5dTJyNTlPNzc5OWx0a1ptYkN4c1lHUzVZczBabDV1RHBxZ1VzQUFDQUFTVVJCVkhEaFFzeWNPUk9ob2FGWXZudzVRa0pDTUgvK2ZOamEybUwxNnRXNW51L1JvMGVZTzNjdTZ0ZXZqK25UcDVkNytRdFNBWEhYZS93eU16Tng2TkFoN05xMVN6clZxMDJiTnBnM2J4N3ExcTBMYjI5ditQdjc0OEtGQzVnMGFSS2NuWjNScTFjdmVIbDVZZXpZc1VoS1N0THBqQms5ZWpUczdPeWtXWUNhL2NFQTlhQUVBRXljT0JIdnZQTU9QdnZzczNKOWI5cnhLOWNYS29TeE4rU0x4ZHpjSE5XclY0ZU5qUTJ1WHIwS1FEMTZydDI0ejh6TXhPWExsNUdZbUpobkkvNzgrZk5TUTh2RXhBUlZxbFNScHM5cmp2ekt5Y2xCVG83dVpwS1ptWmxsTXExSEZFV2QwYlAwOUhSWVdsb1dxWkdsS2ZlREJ3K3dkT2xTK1BqNG9HN2R1bGl5WkFrQW9IdjM3ckN5c29KU3FaUXV0alZycXdIMXRQeisvZnZqMGFOSDJMRmpCNXlkbmRHd1lVUElaREpjdjM0ZDE2OWZsKzdyNE9DQXJsMjc0c21USjNqMDZCRkdqUnBWNkt3QkF5TUtnaUJXMVBuSCtkbTZkU3RpWW1JQXFEdWlDanFkb0xCejFsTlNVcVIxenhxV2xwWlFxVlQ0NVpkZjRPM3RqU1pObWhSYUp1MUd0b1ptdzBjTjVsaXBhSExQQ2tDNWI3Z3plL1pzakIwN0Z2MzZQVjl6ckZLcENzMG5qY1dMRitQSmt5YzZ5M3JrY3JuT2NpTHRXU1RhdDFjRXJiK2ZzWnpOWFJoTmZwZ0J6M2RSTnlSYnR3WWlKdVlPQVBVMCtiaTRlL25lVjZuTTNSaU9qbFp2NWlxVENWQ3BSQ3hkK2pmV3JwMHVkUmI4K09NdXJGa1RBTG5jREwxNnZRNUFkL2Y1RjYxZG0vc1VCU3NyQzd6MzN2TmQ3L3YzNzRDdVhkMkt0SE8ralkwVmtwTFNrSnBhOU9QeWlrS3pleitBa2k4T3JoZ1ZXa2NCUUxkdTNkQ3dZVU0wYnR4WVduZXJtWFZXMk1oYi8vNzkwYlZyMTBMWFJ3UHFqdU9rcEtSOHo3UXVEMFpVUjFWbzNCY3VYQ2h0bEZ1L2ZuMzQrdnJpd29VTGNIZC92Z2xsVUZBUXVuYnRpa2FOR21ITGxpMDRmdnc0UHZ6d1Evenh4eDl3Y25LQ2hZVUY3dHk1STkwL0p5Y0hGeTVjd01tVEo2RlFLTkNsUytsUG15Z3BQY1M5UXVPbk9jWlkwK2lXeStYSXpNeEVSRVNFenZXR2hwbVpHYUtqb3hFZEhZME5HemJBd2NFQlZsWldTRXhNUkVaR0JxcFZxd1lMQ3d2czNidFhhdk5vcnZrZVAzNk01T1JrMUt4WkUrYm01aFZ5bldFb24xdGpiOGduQTZpdVZDcUx2Q21HbTVzYlB2amdnenlQSndHZTcwTDQ0blFjRGUzWGFkeTRNV2JQbmkydFc1ODllelptejU2ZDZ6R2FhU0JsOGFGNThhaTUvdjM3WTlXcVZUb05HTTN2NjlTcGsrZmE0U05IanVEUW9VT0lqSXpFdm4zN3BFYldsQ2xUcFBYTG1rYldpKzlITHBmajQ0OC94dnIxNnd1Y25xYk4zdDRlN2RxMUsvWjcxZW9SVHdvTEMzTW85aE1BY0hOeit3bkErQ0xjVlNrSXdqNlZTclhOeXNvcTRNU0pFeW5QSHI4RXhjeXhFU05HU092SzQrUGpwVnpic0dHRHpubjBjWEZ4MHJFMjJtdkJOTzdjdVNQTnZOQll0R2dSdW5YckJrRGQySm8yYlJxT0hUc0dSMGRIYVhhSXQ3YzNRa05EYzIxMnQzRGhRaVFsSmFGMTY5YUlqRlR2TGoxeDRrU2NQMzhlQ1FrSm1EZHZIbjcvL2ZkQ2oreDRzZEdlbDVjcHgvSlRCcm0zQ29ETjA2ZFB5M1VIZUZOVDAxeWRqSTZPamxpd1lBRVdMRmlBcjc3NkN1M2J0d2VnN2tpY09IRWlRa0pDQ3QyUHcxQm8xdHNCU0FzTEN6T0VxYXNBeWlRL2xnT29wbFEraGExdDZhOGpSb3pvRGw5ZmRVemo0eDlKRzlwdDJPQ1B4bzJmcjZXTWkwdkFrQ0hxQm5CdzhBKzVudWZPbllmNDRZZWRPcmN0V2pRZTNicXBMN3hVS2hIVHBxM0dzV09SY0hTc2xtczBIZ0RPbkxrRUFCZzY5RTFzMnhhRXlNZ1liTng0R01PR3ZZbHIxK0x4eHg4SHBUTG50VWZBK2ZQWGtaMmRJNjNMMXg2UjEvam5ueVdGL0VYVTd5OGc0QlMrK21vOWZIemFTa2ZsMmRsWjQvYnRCM2o4dUd3YmUwcWxlbzIvS0lySjRlSGg1WDRsYWl4MWxNYUx1ODFyanB6U25NWlNITUhCd1FnSUNNQlhYMzBGSHg4ZjZmaFdPenM3M0w1OU85ZHUyT1dwb3Vzb1k0bjd3SUVEc1dmUEhyUnIxdzd2dnZzdUprNmNDRUM5TjFYcjFxM3g2TkVqckZpeEFzbkp5ZkQzOThmSEgzK010V3ZYd3QvZkg0RDZXRldGUXFHenFiV0Rnd00rKyt3eitQdjdZLzc4K1dqWnNpVWNIUjNMN1QwVXBLUnhONWI0Tld6WUVHUEhqc1dsUzVmUXUzZHYyTmpZNE1DQkEvbmVmOHlZTVFnS0NzTGh3NGN4Yk5nd2RPalFBWUI2Zy9Eang0OWo1c3laMHZXdnh2YnQ2bGxreTVjdng0WU5HL0QxMTEralRaczI1ZmFldEduSHIwSmVNQi9HM3BCUEFsQTlMUzJ0eU9kSHo1bzFxOERFYmRGQ3ZZSE90V3ZYa0pLU0Foc2IzWXNFWjJkbmVIaDRJQ1FrcEVpdko0cWkxR3RjMm9hOFNxWEM2dFdyWVdOakk2MFpWaXFWK09TVFQ3Qno1MDZwMGE3cHFmcmhoeDlRcjE2OVhNK2phVUIxNzk1ZDUraXhva3g3ZnZGdnAxbFBsSk9UbzNPa2hJbUpTYTVSdXVMU2JtU1YrRWtLbGd4Z0Q5VFRWQS9tc3lsSXNYTk1KcE5Kalg3TmJ1MkFldGRjN2M0QTdjYlRpNTBFR1JrWm1ENTlPbEpUVStIbzZJaWVQWHRpM2JwMW1EZHZIaHdjSE5DOGVYUE1uVHNYeDQ0ZGc2bXBLYjc1NXBzQzh6bzRPQmhidDI0RkFQajYra29OZVV0TFM4eVlNUU9mZnZxcHRQdm4wS0ZEQzN4L1M1Y3V6WFhiaXh1Yk1jY0tWWlRjU3daZ2s1YVdWcUZIdWFXa3BHRDkrdlY0NVpWWGtKeWNqRm16Wm1IbHlwVm8wNllOVnF4WWdaQ1FFRmhaV1JWNnZNdmp4NDhyNU9pbXdtaGlMQWhDeGU5ZVZuSkZyWnVxcGFXVlRVTmVYVytwRzc2YXM5OEI5VTd1Y3ZuenVrcHIxRmpuZGtBOStqNTkrbzlJVFUySG82TTlldlpzaTNYckRtRGV2Ti9oNEZBTnpadlh4OXk1NjNEc1dDUk1UVTN3elRkamM2MVZ2M3IxTm03ZXZBOEFlUE5OQmV6c3JQSDk5enV3Y3VVMjJOdmI0UC8rYnc4eU03UFJzR0V0akI3ZEs4LzM4dUdISzZCU2lUcEgxRGs1T2FKdjMvWTRkT2dzTGwrK1dhUy9pVnh1SnMxNEVBUkJlcithNCtZZVBpemJha016d2krVHlTcTZQc3FMUWRWUjhmSHgrUFBQUDdGNzkyNXBaUDNxMWF1d3NiSEo5OWpVZ3NqbGN1bWFTUjFiOVhld3BzNnF5QTN4REt5T01waTROMjNhRk92WHI1ZVc3TFZ0MnhhblRwM0NqQmt6OE5OUFAySCsvUGxJVGs1RzNicDE4ZFpiYjhIYzNCejkrdldEcmExNnB2T0lFU1B5bkFucjQrT0RnSUFBbkR4NUV2djI3YXVRamRIeVVrNXhONWo0QWVxcDhQZnYzOGVFQ2JsUExYblIyYlBxZlU4MGpmTVpNMmJnMXExYjBveUtGU3RXNE9qUm8vajY2NitseDJpT005WjB2UG43KzhQYzNCeHIxcXdwazJPL0MySW9uOXZLMEpBdjFoU293cEsyVWFOR3NMZTNSMkppSW80ZlA0NmVQWHZpM0xsejJMbHpKOGFQSHc5SFIwZjQrZmxoMkxCaHVSNmIxL1QyclZ1M1NtdmxTL0psbzAycFZPTGF0V3NZTUdDQU5OMW8xcXhaTURVMTFUbldURU43eXZMYXRXdlJwazBieE1mSFMrY3krdmo0Nk55L0tOT2VYN1IzNzE3WTI5dnJyRXZjdkhrelpES1pkRlo1U1pWVEkrc1JnRjB5bVd6Ymt5ZFBqaFRobUk1aTU1aTJVNmRPQVZEdmIxRFVqb0RNekV4TW16WU4wZEhSMGxFN0hoNGVpSXVMdzlHalJ6Rng0a1RVcjE4ZlY2NWNnVXdtdzVkZmZsbG9EK1RaczJjaGlpSWFOMjZjYXlxWnQ3YzNPblRvZ09QSGorT1hYMzdSaVhsYVdocmVlKzg5Yk43OC9DaXAvSFlqMTJDTzVhc2t1VmNuTFMxTjJrQ3pJcnovL3Z0NDhPQUJqaDQ5aWpObnppQXdNQkFUSjA2RWg0Y0hUcHc0QVVEOVpWbXJWdDdIbmwyOWVoVkxsaXpCYTYrOXBuTmlnYjVvTFJFd2hNWlJRWXFWSDRJZ1BCRkZFYW1wcGZzTTVPWFVLZlhHbGxXclZrSFZxa1hicURVek14dlRwcTFHZFBRdHlHUUM1czRkQlE4UFo4VEZKZURvMFhCTW5MZ005ZXM3NE1xVjI4L3FyZEhTSm5iYS92eFR2ZEZualJwVjBhSkZBelJ2N29UZzRJc0lEWTNHN05ucXBVRlZxbGhpMGFMeE1EZC9mcEd1VXFtazcxck4zNlJhdGVkbHQ3ZTNSZGV1Ym9pS2lpMVNRejR3TUFJM2J5YmtlVWE4ZzRPNnNSY2YveENiTmgxR1RNd2QrUGtOMHRtMXZ5UzAxdHpySzFjTnRvN1NmS2U0dUxoZyt2VHBtREJoQWthTUdJR21UWnNpTEN3TXdjSEJrTWxrT2tzUDh4TVlHSWliTjIvbTJkR28yZFE0UGo0ZW16WnRRa3hNRFB6OC9JcDlCRzF4R0VBZFpiQngxOTUzNThzdnY4U0lFU053Nzk0OXZQUE9PMUNwVkpETDVmam1tMitrNjJ0Tkl4NG9lSmY2eno3N0RKY3VYU3JXNXJobHJRempickR4QTlSSFJ4YTBMRFEvc2JHeE9wdVR4OGZINXpyUjZjWG4xUXllYVFaUXk1TUJmRzRCR0g5RFBoR0F0RWE5TEFpQ2dDNWR1bURyMXEzWXZIa3pmSHg4Y1BYcVZlemF0UXNwS1NuNDl0dHZwYW5ITVRFeDBsUWZJTzh6TDdYWG1aWjJSTDVLbFNydzhQREF1KysrS3pYa2UvWHFCYVZTV2VqVWVzMXJCd1FFUUJSRk9EazU1VHFxb3lqVG5sK2syWWhOMi9MbCtXK09WQnlhYVhNQVNqWEhUUlRGQkFEYkFXeXpzN003RmhnWW1GMk1oNWM0eHg0OWVvU2RPOVZUVExYWGRCVm0zYnAxT0hueUpBQmd3b1FKMGlqMDVNbVRFUklTZ3RUVVZGeTVjZ1dBdWpmeXhhbEdFUkVSaUlpSWtDckFaY3VXSVQwOUhYUG56b1dEZzBPZVUrZG56SmlCMnJWclk5aXdZUWdJQ01BZmY2aDNiODdJeUpEVzZFK1pNZ1hYcjE5SFFFQUFMQ3dzTUhic1dHbFR2eWxUcHVEaXhZdFFxVlF2Wlk3bHA1UzVkd3RBaS9qNCtBcmJSUmRRcjJ1clVhTUcwdFBUTVgvK2ZBd2FOQWdKQ1FsU0k5N2IyeHZkdTNmUDkvRyt2cjVRcVZUU01aejZwdW5ORjBYeGRpRjNyWENseVE5UkZHTUJ0TGx6NXlGZWZiWHNUcjk1OUNnWk8zY2VCd0M0dXhkOWM5WjE2L2JqNU1rb0FNQ0VDZjJrS2ZPVEovZEhTTWhscEthbTQ4b1ZkUWdHRHV3b1RiWFhGaGVYZ0QxNzFIWGZXMis5RGtFUUlJcUFoNGN6UWtPZmIzRFdvb1VUYkcxMU8rVXZYb3lES0lvd01aSGhyYmU4c0h2M0NkU3UvVHdIdzhPdm9uLy8veFg1L1V5YjlpTjY5ZkpFNjlicXpvYlkySHRZdFdvN0hqOU9nWk9UZWpmejY5ZnZJaU1qQzd0Mm5jRFlzYjFMM1pDL2ZWdDl3b2NvaWpkSzlVVEZZQ3gxbEdZV21hdXJLMnh0YmJGdDJ6WThlZklFOGZIeEdEdDJMUHo4L0RCaXhBaDgvUEhIYU5xMHFUUzZsNWRwMDZhaFY2OWVhTjFhZmZ4emJHd3NWcTFhaGNlUEgwdlhVdGV2WDBkR1JnWjI3ZHFGc1dQSGxtdERYaDkxbExIRVhadWRuUjNlZlBOTnJGKy9YdXJZZi8zMTEwdDBIbnJkdW5WUnQ2NjYzc3hyZzh5S1VKcTRHMlA4Z1B3MzZOWStrbGhqNDhhTnVIWHJGZ1lQSGd4QkVIRHc0RUdkamhyTnNjdzdkdXpBdG0zYnNHSERCbW5Rc2lJWXlyV0ZzVGZrTHdQb2R1UEdEYW14VXhZR0R4Nk1iZHUySVNvcUNqLzk5Qk11WFZLdjE5TSthZzVRZi9pMVIybzE2NXdURWhLZ1VxbGdibTZPc0xBd0FPck5XRXhNVEhEeDRzVmNaOEcvYVBQbXpUb2pvTnIrL3Z0djZheG1EU3NySzJrcUNwRC8xSHFWU2lVMUxIdjI3Sm5ydVNkTW1BQlRVMU5rWnordkR6VFRWZ0QxU0t4bXJheEdlVTU3dm5GRGZTMGpDTUtsa2o1SGRuYjJWODdPenBPM2JObVNVL2k5ODFTaUhGTXFsZkR6ODVPV1FBd1lNS0RJajIzYXRDa0E5VWoxa0NGRHNHL2ZQZ1FFQk9ETW1UTzV2bkMyYnQyS2d3Y1BvbTNidG5CeGNVSHo1czBSRkJTRURSczJTUGRKUzB1RG1aa1ozbnJyclh6WHY5ZXBVMGZhNGZQKy9mdTRlL2N1WkRJWkZBb0YzbnJyTGFoVUtqZzVPZUhQUC84RUFIVHAwZ1dqUm8yU0d2TERody9Ic0dIRHNHblRwcGN1eC9KVEJybDNEa0NQNjlldmwyajlmM0ZvT21zQTlkNGY0OGFOdzYrLy9vcjkrL2RMUjNGcUJBWUdvbWZQbnZEMjlvYUxpd3U2ZGV1bXM1NVVwVkpCb1ZCZzNMamNPMzdyZ3liR0FDTDFXWTRYbFRZL1JGRThMd2hDL3hzMzdzTGJ1Mnd1WEpUS3AvRHpXNFdVRkhVSDlJQUJIWXY4MktaTjFkODEvZnQzd0pBaFhiQnYzeWtFQkp6Q21UT1hvRkxwYmhxNmRlc3hIRHdZZ3JadG04SEZwVEdhTjNlQ3Eyc1R6SnYzTzNKeVZEQTFOY0hBZ1IzeHp6OGhXTE1tQU5ldXhRTjR2dm5kbVRPWDBhZlA1K2phMVEwOWVuakF3Nk1aR2pXcUJTY25SL2o2ZHBNMjJtdldyTDcwbXM3TzlUQjZkQzlrWldYRHpNd1VTVW1hMlRqUGwvNW8xcWdENnRHZWZmdE9JeUJBUGF2cTBxVTRYTG9VaDJyVmJMQmdnWG9HWEdSa0RCSVNFbUZsWlY0bXg5RGR1SEZYODlyblMvMWtSV0JNZFpSbU9hT3JxeXNDQXdQeDQ0OC93c2JHQnN1V0xjUGt5WlB4L2ZmZnc4WEZCVjVlWHBESlpMbld1R3NQcXFoanEvNWVCWUJMbHk3aDBxVkxxRmF0R2hZc1VKK3dFQmtaaVlTRUJGaFpXWlg3TVhRVlhVY1pVOXd6TWpKdzd0dzVIRDkrSEFjUEhzeDFuRzFRVUJCNjl1eUpybDI3b2tPSERtamR1bldScGxRbkpDUWdNaklTNXVibTBzQUlVUGpHaVdXcHBIRTNwdmlWaHBtWkdmNzY2eThBNnV0aXpRWjJ0Mjdka3U1amFXbXBzM3l6SWhuS3RZV3hOK1RQQWREWnlib3NOR25TQklNSEQ4YmZmLytOTld2V0FGQ3ZIM3h4U25MVHBrMTFOcnZUV0xkdW5YVG1vVVpaN2FhdHZWbWFSbjQ3MW10UFdRYlVIUVR1N3U3WXUzZHZyaW5QQUhSMjl0VFFucmFTMS9UeXZEWU5MS3RPRmEyNG5pdnBjNXc3ZCs2MlprcGVTWi9paGJJVTZ2YnQyL0R6ODBOc2JDd0E5ZlR5MTE5L3ZjaVBkM056dzl0dnY0M0Jnd2VqYTlldU9sT0VHalZxaEhIanhxRnAwNmI0NFljZmNQVG9VYVNrcE9ESWtTTTRjdVFJaGc4ZkRoY1hGL1RyMXc4TkdqU0FrNU1UR2pSb2dMcDE2eGE2aVoyR2g0Y0hMQzB0MGJ0M2J6ZzZPaUl5TWhLOWV2V1N2a0RyMUtramJYaW5PVy9leDhjSGlZbUptREJod2t1WFkvblJSKzZWVk5PbVRXRnJhd3RuWjJjTUhEZ1FNMmZPbEtZcEM0S0FybDI3b20vZnZ2ajk5OThSR2hxS2h3OGZZdXZXcmJoMDZSSjY5ZW9sclNlMXNMREF4eDkvakVHREJ1bnR5L1ZGV2xQenlqekdwVkhhL0pESlpPZEZVY1QxNjNmTHBEeTNieitBbjk4cXhNYXFweWI2K0xURjY2KzNLUExqM2R5YTR1MjNPMkh3WUc5MDdmb0pzcktlZDlZMWFsUUw0OGIxUWRPbWRmSEREenR4OUdnNFVsS1VPSElrREVlT2hHSDQ4TzQ0ZnZ3OElpUFZIVW9lSHMzd3dRZmY0c0VEYWNZTU9uUm9oVm16aG1MMzdoTll0KzRBTWpLeWNPREFHUnc0Y0FiOSszZkE3Tmtqc0hidERGaGJXNko3OTJrQWdMWnQxVE9DQWdPL2c2bXBDU3d0emZIdHQzOUswL2NCb0VhTjV5T3RtaW4zWm1hbW1EcDFNTDc3YmdzeU05WHZ3ODdPR2cwYTFFU3padlhSdW5VVDJOaFlJVGxaaWVSa0pkcTNmNjFNOGwwcmxoWFNrRGVXT3VyQmd3ZTRjZU9HTkZWNit2VHBVS2xVK1BUVFQ5RzBhVk1zWHJ3WTQ4ZVB4L3IxNjNIMzdsM3BlRHJ0QnAxbUEyTXpNek5NblRvVjMzMzNuYlNidHAyZEhSbzBhSUJtelpxaGRldldzTEd4UVhKeU1wS1RrOUcrZmZ0eXI4c3F1bzR5aHJoblptWml6Smd4dUh6NWNxNVRvRHAyN0lpSkV5ZGkxNjVkMkxKbEMxSlNVckJ6NTA1cEVNSGUzaDRiTm13b2NCTzc3T3hzekpvMVMrYzJLeXVyQ3QzNHJxUnhONGI0NWFjb0oyeHBIRGx5UkRydVczc3c3TC8vL2dPZzNwUjM1Y3FWZWU0RlZoRU01ZHJDMkJ2eTV3R2RQMmFaK2ZUVFR5RUlBclp2MzQ2Y25CeU1IajBhZGVyVUFhRHVzYk8wdElTRmhZWE8velUwMDNVQTlVV3drNU9UdEl0bWt5Wk5wTVFzSzBYdEpMQzJ0c2E4ZWZQUXYzLy9QQk4vejU0OXFGMjdkaDZQekUyempzemQzVDNmSFdPenM3TVJIQnhjNGcydnRPSmFJUmMxK1NoMmpsV3ZYaDNWcTFkSGJHd3NPblhxSkIyVlUxUzJ0cmI0L1BQUEFRQ2RPM2RHVUZBUU9uVG9nQUVEQnNETHkwdTZxRmk4ZURGdTM3Nk5nSUFBQkFZRzR1SERoeGc3ZGl5c3JhMUxOVXJ0NmVtcHMrZEM2OWF0MGJKbFN3UUZCYUZYcjE3NCtPT1BwWmo2K3ZwaTQ4YU5TRTFOUlk4ZVBkQ2hRd2QwN3R5Wk9WWUdSRkVNRXdSQm1sSmFubXJVcUlIbHk1ZWpSWXNXa012bGlJeU14S0ZEaC9ER0cyOWc4T0RCMHJHRTdkdTN4K1hMbDdGbnp4Nzg5OTkvK09pamp5QUlBanc4UE9EbjU0ZjI3ZHZuMmRtb1Q1cS9ueWlLNFhvdVNwblN2Si9JeUJpSW9sanF4a2IxNm5hb1h0ME9zYkgzMEtsVGE4eVpNN0pZajdlMXRjTG5uNnYzanVuY3VUV0NnaUxSb1lNTEJnem9DQyt2RmxyMTFnVGN2djBBQVFHbkVCZ1lqb2NQa3pGMmJHL2N2LzhZUVVHUnlNckt4dUxGNC9IVFQ3dXhjZU5oT0R2WHc0UUpmZEdwazNvYTlMaHhmVEJ3WUNkczNud0V1M2Vmd05PbldaZzhXZDFwclZuUC9yLy9EY2VQUCs2U2xnYlkyRHlmaHQrcVZTUDgrZWUva01sa3FGSEREaDk5OUx5anNGTW5GL2o0dE1YQWdaMmdVRFJGalJwMnNMZTNSWU1HTlhQdEZlRG45ellXTE5nSUV4TVRqQnladTlPeXVFUlJ4TGx6NnZwSUVJU0lVajloQmFpb09pb3hNUkhObXplSFhDNlhqZ3h6Y0hDUXB1SzZ1cnJpcTYrK1FydDI3YkJxMVNwY3UzWU50cmEybUR4NXN2UWNuVHAxZ28rUER3WU9IQWlGUW9FYU5XckEzdDRlRFJvMHlMVi9qWitmSHhZc1dQQXN0c1g3SEpTRXNkVlJGUkYzdVZ5Tzd0MjdJeXBLdlZ6SDF0WVduVHQzeHJ2dnZpc3QyWnN4WXdhR0R4K092Lzc2QzRjUEg4YmR1K3FPc0M1ZHVoVGFJSzlUcHc1cTE2Nk5sSlFVbUpxYXd0N2VIbVBIamkzeTZVUmxRVjl4cjhockMwQTlFS3E1aHROYzE3MUlwVkxsbWtWamIyK1BhdFdxb1hyMTZqb04rZmZlZXcveDhmSHc5ZlV0OHZWa2VUQ1V6NjFoREptVVVNdVdMYXVZbTV1bjJOalk0TjkvL3kzeWlHTnhaR1ptSWpzN3UwSjNqUzRLelV5Qk1XUEdsUHE1NHVQVjB4WWRIUjByZEZwUlFWUXFGYnAwNllLVWxCUXhJeVBETmlvcXF1SU9kZFZTMGh4VEtwVTRjdVFJZXZmdW5lOEZkbnA2T3NMRDFaLy8vS1kzSlNjbnc5VFV0RWo1bDVXVlZlRG1McVdSbXBxS3AwK2ZsbmpkTTNPc1JBU0ZRbkZORk1XR08zZnVyTkJlNSt6c2JKaVltSlRaU0ZSNmVycjBKVjJSWDd3M2I5N1VYQUJjRHdzTGF3SkFMT1FoeGtSd2MzTzdCTUI1NjlaNWFOZ3c3ODBIaTBPcHpNQ1JJNkhvM2R1cmdIb3JBK0hoNnBIemR1MWE1bm1mNU9RMG1KcWE1TnFSUGkrYXFlNEFrSktpeElNSFNXalVxQlp5Y2xTSWlvcUZpMHYrNjE5VktoWHUzazFFblRxNTY2WE16T3g4ejVaWHFVVElaS1hQN1pRVUpRUkJRSlVxeFQvKzdFWFhyOGRqOE9DNUFIQTVMQ3lzZVNGM054UVZXa2VscDZmRDB0SVNHUmtacGQ0OHVEQXBLU25QWWx1MHpSNUx5a2pycUFxSmUyWm1KbmJzMklFV0xWcWdSWXNXaFY0N3hNWEY0ZEtsUzNqOTlkZDFPbWMwU3h5dHJhM0xwWjFRRW5xT3U5NnVMWXBMczdTdnNJNlppeGN2NHRxMWEyamZ2bjI1NzFZUDZEMStPZ3dqbzB2bzJZVjNXRXBLaXRSclY5Ymtjcm5CTmVJQmRRTytMQnJ4Z1ByQ3VuYnQyZ2JUd0FLQUN4Y3VhQ3JmY0gwMnNFcWFZMVpXVnVqVHAwK0JEU0ZMUzB1MGE5ZXV3RFZLdHJhMlJjNi84bXJFQStxTkZrdXplUmx6ckVSRUFEdUE1MVBKS29xcHFXbVpUaWUxdExTVWNxQWlhZjV1b2lqdWdIRmNJQmVIS0lyaWRnQUlDaXFibVgxV1Z1Ym8wNmRkSWZXV09kcTFhNWx2SXg0QWJHMnRpOVNJQjNTUHM3T3hzVUtqUnVvT0NSTVRXWUdOZUVBOTBwTlhJeDVBdm8xNDllUEtKcmR0Ykt6S3BCRVA2TVJ3ZTBIM016QVZXa2RwUnZYS3V4RVBBRFkyTnVYZWlBZU10bzZxa0xqTDVYSzgrKzY3YU5XcVZaR3VIWnljbk9EajQ1TnJob1dOalExc2JHd01waEVQNkQzdWVydTJLQzVIUjhjaUxYZG8wYUlGK3ZUcFV5R05lRUR2OGROaE9GbGRRb0lnN0FUVUcxNVE1YUdKNTdNUGlWNHh4eW9uUThxeC9BaUNzQjBBZHUzYUphMVpwNklSUlJHN2QrL1cvTitZR2tmRnNSMEE5dTgvemZ3d1lxSW9Zdi8rMDVyL0cyeDlsQmZXVVNWbnpIVVU0MTV5aGhCM3hxL2tEQ0YrMmlwRFEzNEh3RVpXWmFPSnAwcWwwdnRGRFhPc2NqS2tITXZQMmJOblR3STRHeE1USXgxSlNFVno0c1FKelc3OFp5TWlJb0wxWFo3eUVCNGVIZ3JnN05XcnQ2V2ozOGo0bkRoeFFiUFQvdGxuTVRVYXJLTkt6cGpyS01hOTVBd2g3b3hmeVJsQy9MUVpmVVArN05telVRQ3V4Y1RFNk94K1RjWXJMaTVPc3dsWlRHUms1RVY5bDRjNVZ2a1lXbzRWUUFUd0phRGVGME5mNTkwYUc1VktoYlZyMTJwK25BZmptYkphWEZKKy9QcnJQbzZzR0NGUkZQSHJyL3MwUHhwanJyS09Lb0ZLVUVjeDdpVmdRSEZuL0VyQWdPSW5NZnFHUE5SL3hQVUE4TWNmZitpNUtGUVd0T0s0QVFid0lRRnpyTkl4d0J6TFYxaFkyRjRBb2VmT25jT21UWnYwWFJ5anNISGpSanc3bmljMExDd3NRTi9sS1U5aFlXRjdCVUdJaUlpSXdaNDlIRmt4TnJ0M24wUms1RFVBQ0RmV1hHVWRWWHlWb1k1aTNJdlBrT0xPK0JXZkljVlBvekkwNUdGdWJyNUtFSVMwdlh2MzR2NzkrL291RHBWQ1FrSUM5dTdkQ3dDcFdWbFpLL1ZkSGczbVdPVmhxRGxXQUZFUWhQY0JaS3hhdFFvWEx4cnlCQUw5aTRxS3d2ZmZmdzhBR1RLWmJCUU12S09tRElnNU9UbVRBZVFzV3JSWmpJdEwwSGQ1cUlqaTRoS3dhTkVtRVVDT1NxWDZFTWFicTZ5amlxRVMxVkdNZXpFWVlOd1p2Mkl3d1BnQkFBeG5DK2xTdUgzN2Ruck5talZ0UkZIc0lBZ0N2THk4OUYwa0txR2ZmLzRaa1pHUkVFVnhhV1JrcEVIMGRnSE1zY3JFVUhPc0lIZnYzcjFmcTFhdCt5cVZxcytoUTRkRUZ4Y1hRWi9ucHhxcXMyZlB3cy9QVDN6NjlLa0FZRkpvYU9nQmZaZXBJdHk3ZCs5VzdkcTFzN0t6YzdxZE9uVVJIVHU2Nkp5ZFRvWW5QdjRoL1B4VzRkR2paRUVRQlAvdzhQRE4raTVUYWJDT0twcktWa2N4N2tWanFIRm4vSXJHVU9NSFZKS0dQQURVcWxYcm5Fd20rL0RpeFl0bUhUdDJMTlZSV2FRZmx5NWR3dGRmZncxUkZKV0NJTHg3OSs1ZHBiN0xwSTA1WnZ3TVBjY0tjdmZ1M2JCYXRXclpaV1ptZXUzZnZ4L1cxdFp3ZG5ZMnFDUDk5Q1V6TXhOLy9mVVh2dmppQ3p6N292MHVMQ3hzZ2I3TFZaSHUzcjE3c21iTm1oNUpTV212SGp4NEJncUZNeHdjcWhiK1FLcHdVVkd4bURCaEtlN2RTd1NBZ0xDd01HTWVqWmV3anNwZlphNmpHUGY4R1VQY0diLzhHVVA4eXU2Z1lBUGc1dVkyRmNDeSt2WHJZK1BHalFaNS9qdmxUYWxVd3RmWEY3ZHUzUUtBcVdGaFlkL3B1MHg1WVk0WkwyUEpzY0lvRklxUFJGRmNEa0JtYjIrUDk5NTdENis5OWhycTE2OFBCd2NIZ3pvcnQ3eW9WQ3JjdjM4Zk4yL2V4SVVMRjdCNTgyWWtKaVlDZ0VvVXhZL0R3OE5YNmJ1TSt0Q3laVXU1WEM3L1dSQ0VrVEtaZ0o0OVBURnFsQThhTmVJSWl5RzRkaTBldi85K0FQdjNuNFpLSlFMQXVveU1qUEZSVVZHWitpNWJXV0lkOVhMV1VZeTdjY2VkOFRQTytGV3FoandBd2MzTmJUZUEzcjE3OThiY3VYTWhDSlh0TFZZK29paGk3dHk1bW5YTGU4TEN3dnJCY0Vjbm1HTkd5TWh5ckZDdXJxNmRBY3dWQk1GYjMyVXhGS0lvQmdLWUd4NGVma3pmWmRFelFhRlF6QlJGY1E0QWN3Qm8xS2cyNnRXcmdYcjFIR0JsWmFIbjRyMWNsTXFudUhYclBtN2Rlb0RyMStNMU4yY0lnakEzTkRSMEVZeTRIaW9JNjZqY1hvWTZpbkhQelpqaXp2amxadWp4cTNRdEVJVkNVUjFBcENpS3RmdjI3UXQvZjMrWUc4bk9HUUFBQXZkSlJFRlVtcHJxdTFpVWo2eXNMSHo5OWRmWXMyY1BCRUc0WTJKaTB2ck1tVE9QOUYydWdqREhqSXN4NWxoUktSUUtUNVZLTlVZUWhQWUE2Z0N3MVhlWktsQXlnRHVpS0o0d01USDU1ZXpaczJmMFhTQkQ0dW5wNlppVmxmVVJnTWtBN1BSZEhnSUFKQUg0d2N6TWJPWHAwNmRmaWwwSldVZTluSFVVNDI3Y2NXZjhqQ2QrbGE0aER3QnQyclR4TURFeDJTK0s0aXVlbnA1WXZIZ3hxbFNwb3U5aTBRdFNVbEl3WThZTW5EbHpCb0lnUEZLcFZEN2g0ZUZuOVYydW9tQ09HUWRqempHaXN1RHQ3VzJSbXBxcVVLbFVyd0Y0QllCYzMyVjZ5V1FDZUNTVHlTNVVxVklsTkRBdzhLbStDMFJFUkpWRHBXeklBNEJDb1dnc2ltSUFBR2NIQndjTUh6NGNBd1lNZ0tXbHBiNkw5dEpUS3BYWXNXTUhObXpZb0RuSzdiS0ppY2xiSVNFaDEvVmR0dUpnamhtdXlwSmpSRVJFUkVSNXFiUU5lUUJvMWFwVk5UTXpzNzhCZEFNQVcxdGJEQnc0RU83dTdtalVxQkdxVnEwS2MzTnpQWmV5OHN2SXlNQ1RKMDl3L2ZwMW5EMTdGdHUzYjBkeWNqSUFRQlRGUTluWjJlK2VQMy8rc1o2TFdTTE1NY05RbVhPTWlJaUlpT2hGbGJvaC80emc2dXI2dGlBSTh3QzAwSGRoU0hKUkZNVTU0ZUhoMjJEOG0vMHd4d3hUWmNveElpSWlJaUxKeTlDUTF4QmNYVjFmRndTaFA0QjJBQm9EcUFhQVcvaVd2NmNBSGdPNEJ1Q2tLSW83dzhQRFQ2SHlOYTZZWS9yenN1UVl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tVy93ZU5DdWp6QUxTa3B3QUFBQUJKUlU1RXJrSmdnZz09IiwKICAgIlR5cGUiIDogImZsb3ciCn0K"/>
    </extobj>
    <extobj name="ECB019B1-382A-4266-B25C-5B523AA43C14-7">
      <extobjdata type="ECB019B1-382A-4266-B25C-5B523AA43C14" data="ewogICAiRmlsZUlkIiA6ICIxMjI1NDIxNDI3NzMiLAogICAiR3JvdXBJZCIgOiAiMjA2NjY0ODk4IiwKICAgIkltYWdlIiA6ICJpVkJPUncwS0dnb0FBQUFOU1VoRVVnQUFBL0lBQUFDQUNBWUFBQUNvWUZKdkFBQUFDWEJJV1hNQUFBc1RBQUFMRXdFQW1wd1lBQUFnQUVsRVFWUjRuTzNkZDBEVTlmOEg4T2ZuZ0dNSktDcTRFRk1UUjZKd0lEa3FVc3VSZTVTUksxUFR6RWdydnhvL1U3TnlsSmFqYkdoWnJvWmJTVTFOeEVHcExCV1ZuRGhRVkZEV0lRZmM1L2ZIZVIvdjJPUGdjNGZQeDE5dzNIamZ2VjY4Ny8xK2Y5NERJQ0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XFGVUh1QWxRaG9YMzc5aDBWQ2tWL0FKMEFOQWRRQzRDdHZNVjZMR1FEdUFmZ0FvQ2pXcTEyVzB4TVRBUUFVZDVpbVJ4elRENlBTNDRSRVJFUkVUMFdIWGxCcFZJTkVVVnhOb0RXY2hlR0pHY0VRWmdkR1JtNUVaYmYyV0tPbWFmcWxHTkVSRVJFUkpKcTNaRnYyN1p0TFJzYm05OEJkQWNBRnhjWERCdzRFUDcrL21qYXRDbGNYRnhnYTh1THBaVXRPenNicWFtcHVIVHBFbzRmUDQ0dFc3WWdOVFZWLytkOU9UazVMNTg2ZGVxZW5HVXNMK2FZZWFqT09VWkVSRVJFbEYrMTdjaXJWS3Btb2lpR0F2QnlkM2ZIaUJFak1HREFBTmpiMjh0ZHRNZGVWbFlXdG16WmdqVnIxdUQyN2RzQWNNN0t5dXFsNDhlUFg1SzdiR1hCSEROZjFTWEhpSWlJaUlnS1V5MDc4dTNidC9lM3NyTGFKWXBpN1lDQUFDeGN1QkExYXRTUXUxaVVUMFpHQmo3NDRBTWNPM1lNZ2lBazUrWGw5WXFKaVRrdWQ3bEtnemxtR1N3NXg0aUlpSWlJaWxMdE92SXFsYW9PZ0ZoUkZCdjA3OThmSDM3NElheXRyZVV1RmhVaEp5Y0huMzMyR2JadjN3NUJFRzVZV1ZtMU8zYnNXTExjNVNvT2M4eXlXR0tPRVpsS2h3NGRhdWZsNVkwVFJiRTdnRFlBYWdPd2tibFlqNXNjQU1rQTRnUkIyS2RVS3IrUGlJaElrYnRRUkVSazJhcGI3ME1RUmZFbkFBMzY5T21EbVROblFoQ3EzVmhGdFdKalk0T1BQdm9JV3EwV08zZnViSmlibTdzYVFEK1k3K1prekRFTFk0RTVWbW9xbFNvQXdEaFJGRHNCYUFUQVNlWWlWYVYwQU5jRlFUZ0s0SWZJeU1oLzVTNlFPUWtJQ0hEUHljbVpucHViT3c2QW85emxlY3paQUtnSG9KNG9pdDJ5czdQL3o5Zlg5d2NiRzV2NS8vNzdiNUxjaGF0c3JLY2V2M3FLTWJmc21ETitsaE8vYXRVRDhmWDFuUUpnY2VQR2piRnUzVG80T0RqSVhTUXFKYlZhamRkZWV3MVhyMTRGZ0NsUlVWRmZ5VjJtd2pESExKZWw1RmhwK1BqNFBDY0l3aHdBejhsZEZqTnlVQlRGV2RIUjBRZmxMb2pjZkgxOXZRVkJDQlZGc1pGQ29VRDM3dDNSclZzM2VIaDR3TVBEZy9WV0ZWT3IxYmgyN1JxdVhidUcvZnYzWTkrK2ZkQnF0UUJ3RFVDZnFLaW9reklYc1ZLd25pcFV0YTZuR1BOQ1dVek1HYjlDbVhYOHFrMUgzc2ZIcDY1Q29VaXdzckt5Ly9ubm45R3laVXU1aTBSbGRQYnNXWXdlUFJwNWVYbFpXcTNXTXpvNitvN2NaVExFSExOODVwNWpwYUZTcWQ0UlJmRkxBSXJhdFd0ajJMQmhhTnUyTFR3OFBPRG01Z2FGUWlGM0VTdWRWcXZGN2R1M2NlM2FOWnc2ZFFxLy92b3JrcE9UQVVBckNNS1V5TWpJcFhLWFVTNit2cjQ5QkVIWUpJcWlZMkJnSUlLRGc5RzRjV081aTBVR3JsNjlpaVZMbGlBc0xBd0FNZ0FNaVlxSzJpTnZxVXpMdUo1eXhyQmhYZEcyYlZONGVMakJ6YTNtWTFSUDNjZTFhN2R4NnRRbC9QcnIzMGhPVGdPcWFUM0ZtRnQyek5tMnNNeTJSWFhxeU04VEJHSDY4T0hETVdYS0ZMbUxRK1cwZVBGaXJGdTNEcUlvem91T2p2NVE3dklZWW81VkQrYWNZeVVRZkgxOXZ3UVFiRzF0amVEZ1lBd1pNZ1JLcFZMdWNzbE9vOUZnNDhhTldMSmtDWEp6Y3dIZ3E2aW9xS21vQnNzbnlzTFB6ODlMRk1Vb1VSUWRSbzhlalVtVEpqMFdqUzlMcE5WcThmWFhYMlAxNnRVUUJFRXRDSUx2aVJNbjR1VXVsd2tZMUZOV0NBNGVqQ0ZEQXFGVVZyZVZuR1duMGVSaTQ4WXdMRm15Q2JtNWVVRDFxYWNZOHlKWVNNelp0aWlDSmJRdHFrVkh2bVBIanE0YWplYXFsWldWNDQ0ZE8rRG01aVoza2FpY2twS1MwSzlmUCtUbTVtYlkydHA2bXN1R1FNeXg2c05jYzZ3a3ZyNis0d0Y4VjZOR0RYSHg0c1dDU3FXU3UwaG1Kekl5RWxPblRoVXpNaklFQU9Pam9xSitrTHRNVlNVd01OQXVMUzN0WHdEZUV5ZE94Tml4WStVdUVwWEN5cFVyc1dMRkNnQ0lkWFoyZmpvc0xPeUIzR1dxaUVmMWxMMjRlUEVrUWFWcUlYZVJ6RTVrNUgrWU92VnJNU01qcTFyVVU0eDV5Y3c1NW14YmxNeWMyeGJWWXFnK096dDdzaWlLam4zNjlHRUh5OEs1dTd1alQ1OCtBRkFqT3p0N3N0emwwV09PVlIvbW1tUEZVYWxVYlFFc3RiYTJ4b29WSy9oRld3U1ZTb1VWSzFZSUQwK1JXT2JuNS9lVTNHV3FLbWxwYVhNQmVIZm8wQUZqeG95UnV6aFVTbVBHaklHL3Z6OEF0RXRMUy90WTd2SlV4S042eWdvclZreGhoNjRJS2xVTHJGZ3hSYkMydGdJc3ZKNWl6RXZIWEdQT3RrWHBtSFBib2pwMDVBVUFJd0JnNU1pUk1oZUZUTUVnanNOaEhyTkdtR1BWakJubVdISDBKeVhZVHA0OEdhMWJ0NWE3UEdhdGRldldlUHZ0dHdIQVZxdlZyb2I1eDdmQy9QMzk2d0dZN09EZ0lINzg4Y2VjVG05QkZBb0Y1czZkQ3djSEJ4SEFPdzlqYVlrTTZxbEJhTjI2aWR6bE1XdXRXemZCMjI4UEJDeTdubUxNeThBTVk4NjJSUm1ZYTl2QzRyL3QvZno4MmdCbzFyeDVjM2g2ZXNwZEhESUJUMDlQTkd2V0RBQ2F0MnZYVHZhYWhUbFcvWmhiamhYSDE5ZTNEd0NWdDdjM2dvS0M1QzZPUlhqdHRkZmc3ZTBOQUNwZlg5K1g1QzVQWmROcXRSOEFzSDNsbFZlRXVuWHJ5bDBjS3FPNmRldmk1WmRmRmdEWTV1Ym12aTkzZWNyalVUM1ZERUZCM2VRdWprVjQ3Ylh1OFBadUJsaG9QY1dZbDUwNXhaeHRpN0l6eDdhRnhYZmtSVkVjQ0FEUFB2dXMzRVVoRTlMSFU2RlFESlM1S015eGFzcWNjcXdZQW9CWkFEQjI3RmhlYVMwbGhVS0JOOTU0US8vckxKakp5SGxsYU51MmJTMEFieW1WU2piR0xGaFFVQkNVU2lVVUNzVmI3ZHUzcnlsM2VjcklvSjU2aWZWVUtlbnFxZDc2WHkydG5tTE15OEdNWXM2MlJUbVlZOXZDNGlNbml1SUFnSjJzNmtZZlQwRVFaTzlrTWNlcUozUEtzYUw0K2ZsMUFxQnEzcnc1T25YcUpIZHhMRXJuenAzUnZIbHpBUEJyMzc1OVI3bkxVMW1zcmEzN2lLSm8xNk5IRDdpNnVzcGRIQ3FuMnJWcm8wZVBIaEJGMFY2aFVQU1J1enhsOGFpZWFvaE9uZHJJWFJ5TDBybnpVMmpldkNGZ1lmVVVZMTUrNWhCenRpM0t6OXphRmhiZGtXL1RwazBOQUw1T1RrNW8wNFlWU1hYeTFGTlB3Y25KQ1FCOEhzWlpGc3l4NnN0Y2NxdzRvaWdPQW9EKy9mdERFR1FmK0xVb2dpQ2dYNzkrK3A4SHlWeWNTcU4vYjRHQmdUS1hoQ3JLSUlZV2xhK1A2cW5PcktmS1NGZFBkZGIvYkRGeFo4ekx6eHhpenJaRitabGIyOEtpTy9LMnRyWlBBVUR6NXMzTE5TM2s0c1dMMEdnMDB1OGFqUVlYTDE3RXhZc1hwZHZVYXJVSlNscTVIcDV0V0NHN2QrL0dsU3RYQU9qT3Q5MjRjU1BTMHRKS2ZGeEtTZ291WGJwazhzOUpvVkRvMXpBTGRuWjJzdldnSzVwanBxUldxeUdLVlhOMHBVYWp3WlVyVjNEdDJyVWk3M1AvL24zY3ZYdTMxTS9KSENzekFjQkFBSGptbVdjcS9jVk9uanlKakl5TWNqLys5dTNieU16TUxQUnZTVWxKMkxkdkgvYnQyMWZ1NXkrUGZMTXVxbDFyeGR2YjJ4RkFUNlZTaVlDQUFMbUxVNlNxcnJ1S3lrTlRFVVVSYXJVYVdWbFpKbjNlRGgwNndNYkdCZ0I2UG95dEpUQ29wN3dyOVlXU2t1NGhJU0dwMVBmZnR5OFNXN2NlTHROcjZHS2JqYXlzN0xJV3I5eWVmVmIzdVZsUVBWVmxNVGNWcmRac2p2MEdJSHZNcTdSdEFRRG56cDNEMGFOSGNmWHExUUovaTQ2T3h0R2pSNHRzZjZTbXBpSXlNdExvdHZ6dHdjek1UUHo3NzcrbUszQUp6S2x0WVMzbmk1dEFXd0Q2eG5pWmFEUWF2UEhHRzhqTHkwTklTQWg2OXV5Slc3ZHU0ZVdYWHdZQUhEdDJESXNYTDBaNGVEam16NTh2WFkxTlMwdkQ1TW1GbjFqbDZPaUk2T2pvUXYvMjNudnZZY2lRSVFDQWpJeU1jalUwM04zZG9kRm9jUFBtVGNUSHh5TW1KZ2FIRHg5R3YzNzk4T2VmZnhiNzJHKysrUWIxNnRWRFVsSVN0bS9manJGangwcWpjRGR2M2tSSVNBaXNyYTJ4Wjg4ZS9QTExML2o1NTUreGMrZE9mUGZkZDdDMXRTMzBPZFBTMGpCKy9IaGN2bndaL2Z2M3gwY2ZmVlRtOTFTY1pzMmFJU1ltQnRERnVlcitRNDJWSzhjTUI0aktRcWxVQWdEaTQrT3hjK2RPTkczYUZBTUg2bVorRHgwNkZIZnUzRUZJU0FqNjkrOFBqVWFER1RObW9HM2J0aGc5ZXJUUmF4Zlc2WFZ4Y2NITm16ZUxmWDE3ZTN2VXFsVUxseTlmUmxCUUVGeGRYYkYzNzE2aisyaTFXcnoyMm12NDc3Ly8wTGx6Wnl4ZHV0VG83OHd4MC9EeDhXa2xpdUlUVFpvMGdZZUhSNlcrMXFwVnEvRHR0OS9DeDhjSHk1Y3ZoMUtwUkdKaUlrYU5HbFhrWXd6ellzT0dEVmk2ZENsVUtoV1dMRmtDS3lzcm8vdkd4TVRnd3c4L0JJQUNYOGlWeWNQREE1NmVua2hJU0dqcTQrUFRLam82K2t5VnZYZ1ZzTEt5VWdHd2E5KytQZXp0N1UzeW5ITFdYUUNRbnA1ZTZ0ZTBzcktDZzRPRDlQdnAwNmNSRWhLQ1ZxMWFZZjc4K1JnMmJGaXAzbzlTcWNTdnYvNEtRRGVndFhMbFNzeWVQYnZJcFFxSmlZbm8xNjhmQkVIQW9rV0xFQkVSZ2VuVHA1ZTYzRVZ4Y0hCQSsvYnRjZno0Y1h0cmEydGZBSWNxL0tTVjdGRTlWUThlSHBWM05HdE9UaTcrOTcvdmNPWEtMWHp4eFVSRVJNVGh3SUdZQXZkNy92bjJtRHhaZDVIc20yKzJJU0hoRmdZTTZBSUFPSG55RWxhdTNJblpzMStIcTZ0VG9hK1RtSmlNZnYwK2ZCamJ0eEFSRVlmcDB5dDM3d2tQRHpkNGVyb2pJU0hKSXVxcHFvcDVZVEl5c3JCbXpWOElENC9GVzI4TktOVkFnbHI5QUgzNnpFQ0xGaDZZTWVNMWVIcTZGN2pQb0VHNnRzV3laZStnWWNNNkppOTNmbkxHdkNyYkZzQ2pkbHhtWmlhV0wxK094bzBiUzM4N2YvNDh4bzBiQjBFUXNILy8vZ0tQMVdnMDZOZXZIekl5TXJCeDQwWTg4Y1FUbURkdkh2Nzg4MDlzM2JvVnRXdlhCZ0RNbURFRFI0NGNrZTVUMmN5cGJXSHBIWGx2QUdqYXRHbVpIL2ozMzM4alBUMGRnaUNnYmR1MkFHRFVJRkNyMVVoT1RrWmlZaUxHamgyTE9YUG00TVVYWDBST1RnNU9uejVkNkhPcVZLb2lHdzAxYXo3YXUrYmJiNy9GaGcwYnlsem04UER3UXRkcEh6bHlCQWtKQ2NVK05pY25CdzhlUE1EdzRjT1JrcElDZTN0N0RCOCtIQUN3Wjg4ZUFMcHBmVFZyMXNUbzBhT3hmLzkrbkRwMUNuLzk5UmY2OXUxYjRQbnUzNytQdDk1NkM1Y3ZYd1lBYk51MkRkdTJiU3Z5OWZmdjMyLzBHWlNHUVZ6TFBlVHI3ZTNkeU12TDYrWWZmL3lSVjk2bnlGZVdVdW5hdFd1NXJ0Ym9Pemw3OSs3Rit2WHJFUmdZaUlFREIrTHUzYnU0ZGVzV0FNREx5d3VBYmhUejBLRkRDQXNMdzRVTEZ6QnIxaXpZMk5oZysvYnRtRGR2WG9IbkxpcVdocnAxNjRhRkN4Y1d1RDBzTEF6dnZmZGVnZHVQSERrQ3czTkgxNjlmajdmZmZ2dXh5ckdpVkRUM0JFSHdCWUIyN2RxWnRtQ0ZlUHJwcC9IRER6OGdNaklTczJiTndtZWZmWWJNekV5a3BLU1U2dkhlM3Q3SXk4dERSRVFFRmkxYWhHblRwbFZ5aVV1dlhidDJTRWhJZ0NBSVBnRE1xb0ZzZ2h6eEJvQW5uM3pTWkdXU3MrNEN5clpFd05QVEU1czNiNVorZDNkM3gvMzc5N0YzNzE3MDdOa1RDUWtKcGU3STYzMy8vZmVJaUlqQXJGbXpzR3pac2tMdi8vQXNZWWlpaVBEd2NHemR1aFZObWpUQnNHSERTbDMyb2p6NTVKTTRmdnc0b0t1VEtyMGpiN3A2cXV3WFZNb2lLeXNiV3EwVzZlbHFUSjY4Qk0yYk4wUkN3cTBDOTd0N054VXExWGdNSGx5d3JmVDk5enNRRVJHSFdiTit4TEpsd1lXK3pzTnp2aC9HTmhaYnR4NUdreWIxTUd4WVY5TytvWHphdFd1T2hJU2tLcW1uTENYbWhiRzN0OFdPSFVlUmxIUVBQL3dRV3FxTy9MNTlrVWhOemNSLy8xMUQvZnExQzcyUFBwZHljaW8rdzdXMHlodHpTMnBiQU1DeVpjdWtpNWNQajI4REFJd2JOdzVSVVZFUVJSR2lLT0w1NTU4M2VseHdjREJ1Mzc0TlIwZEhaR1JrNElzdnZvQy92ei9xMUtrRHRWcU5uMzc2U2Jydi9mdjNBUUJMbGl4Qm8wYU5NSFhxMUVxZlJXc3ViUXRMNzhpM0JGQ3UwWmQxNjlZQjBFMlBhTml3SVFEZEZYVzl2THc4eko4L0gvWHIxOGVHRFJ1a0s0WTFhOWJFK3ZYcnNXdlhMcXhac3dZZE9uVEF1KysrQ3dDb1U2Y09EaHc0Z0ZxMWFxRmJOOTFSSE1PR0RjUDU4K2ROc2dtUm82TWphdGV1RFFjSEIybks4MDgvL1lTV0xWdWlZMGZkZmd2NU96UFBQZmVjTkYzRnpzNE93NFlOd3pmZmZJUGx5NWNqSUNBQXpabzF3eDkvL0FFQWlJcUt3cUJCdXBIc3pNeE1LSlZLL1BUVFQ5SS95MWRmZllYR2pSdmo3Tm16bURadEdoSVRFd0hvcm1xMmF0WEtxS3daR1JrNGVQQWdSRkZFalJvMWpCcEtwYVdQcXlpS3JVcTRhNUdzcmEzLzc4S0ZDd05VS3RVV3JWYTd5Y1hGSlN3c0xLd3NOWFc1YzZ3aXdzUERBVUNhTHF0dkpOdmIyNk5GaXhiUzN4WXVYSWpwMDZjakpTV2xWRk5YOVZmdDlBMTFPenM3by9WUlJWMFpiOVNvRVlZTkc0YjQrSGpFeGNXaFk4ZU9hTkNnQVRJek03RjkrM2EwYk5rUzdkdTNSOTI2ZFIrN0hDdUtDWEt2M0FPVlpkV21UUnU4OWRaYldMSmtDVkpUVTNIdjNqM0V4Y1VCME9YTTRjTzY2YWxKU1VubzNWdTM0NjVHbzVFKzh6WnQydUQxMTEvSHlwVXJrWlNVQkxWYWJUUXdLaWVEMlRUZUFOYkpXSlFDVEpBamJZR3FyNStLVTFsMVYyRWU3bkVocVZ1M0xpWk9uSWpQUC85Y3FuTU15eEFYRjRlZE8zY2lJQ0JBR2pBd0hJZ0VnSkNRRUF3Wk1nUkhqeDdGNXMyYjhjSUxMeFI0M2V6c1I5T3UzM2pqRFVSRlJhRldyVnJsZWcvNUdjU3lyVW1lc0FTbXE2Y2FWRklKZFp5ZEhmSDk5KzlqMnJUdlVMKytLeDQ4ME9ETW1RUkVSbjR2M1VlbEdsL3NjNFNFRE1lUUliTnc5R2djTm04T3h3c3YrQlc0VDNaMmp2VHpHMis4aEtpby8xQ3JWdUZYNzAycFdUUHA4NnYwZXNwU1lsNVNQT1BpTGhkNW4vMzdGNk5tVGQzV043LysramNBWU5DZ1o1R2RyVUYyZHRHRGU1bVpENUNlcm9hTmpUWHM3TXJlcGlpTDhzYmNrdG9XdTNmdnh1Yk5teUVJQXJwMDZZSXJWNjZnUTRjT0FIUXpuMk5qWTZGVUt0R25UeDlFUlVXaFpjdVdVbC9zd0lFRE9IbnlwUFJjLy96ekQrN2N1WVBWcTFkajNicDEyTDE3Tis3ZHUyZjBlb2NPNmNZK3AweVpVdW52elZ6YUZwYmVrWGNGZEZPR3krTG8wYU00YzBZM2VHSndqQURzN2UxaFkyT0RuSndjcEtlbm8yYk5taGd4WWdTYU4yK09uSndjSkNVbHdkM2RIVjVlWHZqK2U5MlhoNysvdjNTVklUdzhIUFBtelVPSERoMmtqdnlkTzNjQVFKcitBZWhHbWQ1NjY2MEM1ZEt2VlJrNmRDamVlZWVkUXN1K1o4OGVDSUlnTlQ0ZW5tZFlhcU5HamNLdVhidHcrZkpsZlBIRkYralZxNWQwdFNRbEphWEFGVGpESy8wNU9UbllzMmNQWnM2Y2lieThQQVFFQkNBMk5oYVhMMStHajQ4UHhvd1pBNlZTaVczYnRtSE5talVRUlJITm16Zkh2SG56eXRXb054aVFxRkFMU1JBRWQxRVVKd2lDTUNFMU5UWEYxOWQzbXlBSW0xSlRVL2RkdUhDaHBJVnc1Y294ZmNjSGVOUlEvT2FiYjR6V3NWNjVjZ1dEQnc4R1VIQzZzWDZmaGdVTEZtREJnZ1hTN1ZsWldmRDM5eS93ZXYvKyt5ODZkdXdvVFlVZk1tUUkzbnZ2UFlTRmhXSG16SmtZTUdDQVZLN0l5RWlNSHo4ZXJxNnUyTDE3ZDRGcDBNbkp5VkxjOC9MeUVCOGZEeTh2TDB5Wk1nVkJRVUhTMVAzMzMzOGZxMWV2QnFDYndUSmx5aFJZVzFzL2xqbFdsQXJtWHBWOTJRTEE4T0hEMGJwMWEvajUrU0VqSXdNLy92aWpyaEFHZFl6K3FpbWdtNzFoWjJlSEhUdDJ3TTdPRG1QSGprWFhybDJsK3RCY0dIU01xdWJ5UXhsVk1FZGFBNmJ0eU10ZGQrbWY3L0xseTlKeU5NUFh1SHYzTGdZUEhveU1qSXhDdjBmMTVSbzhlTEEwZzAycjFlS1hYMzVCZkh3OC92cnJMNXcvZng1WHJseEJ6NTQ5Q3p5K2Z2MzZHRFZxRk9MajQ5R3NXYk1TWndqb1p4TjkrT0dINk5HalI3SDNMUTJEV0xhdThKT1ZrbW5xcWZxVlhzN2MzRHg4K2VVa0tCUUNaczllRFFENCsrOG96Sm56TTdacythVEV4OWV2WHh1alJ2VkFmUHcxTkd2V0FJR0I3eFo3Lzc1OVp3QUFQdnp3Qi9Ub1VUQjNUZW1KSjZUUHIwcnFLVXVJdVZKWi9pNksvZ0pGUkVRYzR1TjFGNzU2OVBBdk1lWWpSMzRHQU9qV3pSY0xGMDRvOSt1WFJrVmliZ2x0aS8vKyt3K3paczBDQUl3WU1RSkhqaHpCOWV2WE1XYk1HT1RtNWtxRHZyTm56NGExdFRVMmI5Nk0zTnhjTEY2OEdNMmFOVU5jWEJ5V0xWdUdzV1BId3MvUEQ1TW1UVUtMRmkzZzRPQ0EyYk5udzhmSEIyZk9uTUdHRFJ2UXIxOC9kTy9lSFI5Ly9ERThQRHdLdEdzcmc3bTBMU3k5SSs4Q0FEVnFsSDdEYWExV2k2Kysra3I2dlU2ZE9vaUlpRUJTVWhKdTM3NHQvZk8vK2VhYnVIZnZudEcwdlBuejUrT0ZGMTVBZG5hMnRLbUNqNCtQOUhkOUI2Vk9IZDM2bXB5Y0hLU21wZ0l3N3NqYjJOZ1lOWWp6czdhMkxyUlRrcGFXaGhFalJoamQxcjkvZjdSczJWTDZYVCtBVU54emYvREJCMWkyYkJuZWYvOTlvL1grTzNic1FJTUdEWkNZbUNnMVR2STMwanc4UE5DL2YzLzQrL3ZqeFJkZnhJVUxGekIxNmxSczNMaFJHblhMeTh1RGpZME5KazJhaEpFalIwclRFTXZLWUlaRTJYclJ4UkFFd1JYQTY2SW92dTdzN0p6bTQrT3pVeENFVFlJZzdJNk1qQ3hzTjdVeTU1Z3BHQTRjaUtJb2JRcFhvMGFOWWl1bzBrd3QxNjl0N3RPblQ2SFA5ZHR2djJIVnFsVUFkSnVNRkhZMjlmSGp4NDJ1WkYyOWVoVUJBUUg0NnF1djhNd3p6enpXT1ZhVWN1U2VCd0EwYUZDNVZ6MHlNaktrSzR6Nkw2WS8vdmdETjI3Y2dDQUllUDMxMTZYN3VycTZvbnYzN2podzRBRFVhalhxMTY4UGEydHJxWjdVUDc2b3BSaEF3U3VnbGIxbVhqL2pTaENFUnBYNlFpWlFqaHlwQThDc2pwMHpWZDFsZU5VN0ppWUc3ZHUzQjZEN0hzN0l5TUFMTDd4UVlJTy9MbDI2U0xPTkRLZTU1K2JtR2syVGo0Nk9SblIwdExTc1RrK3IxU0kzTnhjalI0NkVRcUVvMDJhZXBtSVF5OHBmcUZ1STh0ZFRsVnZjVzdkU01HclVQUFRzMlFIQndZT2wyM055OHBDUmtWWGlyQTVkYlBNd2NtUVBLQlFDN3Q0dGVhUFZxcVJmbHkxSFBXV3VNWStJK0ViNitjNmQrNWd4NHdlODg4NWdlSHMvNm9EZXZKbU1PWE4rUm5Ed1lMUnE1V24wZUZFVXNYejVGdWwzR3h2ejZ2S1lLdWJtMnJaNDhza244Y3d6ejhEUjBSR1RKMDlHbHk1ZHNIVHBVc1RFeEJndGs0eUppY0hVcVZQUnQyOWZSRVJFNE1HREJ3QjBHeElmUDM0Yzd1N3VxRnUzTHY3NTV4K3B6YVlmWUwxeDR3YU9IRGtDVVJUUnFWTW43TjY5RzM1K2ZrYnRsc3BpTG0wTDg4cnFzbk1CaktmRWwrU25uMzR5MnBVK1BqNiswQ2tZU1VtNm5WRmRYVjNSc0dGRE5HalFBRzV1dWswOXdzTENrSldWQlFjSEI2T3JWZm9wSG5YcjFnV2d1M0lnaWlLVVNxVkpPb0phclJiWHIxODN1dTM2OWV1b1diTW1QRDA5aTNpVWp1SEFRVUJBQVB6OC9EQjM3bHhweGtCcG5UOS9IbDVlWGpoNThpUTJiOTZNYytmT1Nac1Q2ZGU1QUxwQmpCVXJWbURUcGsxd2QzZEhyVnExMExObnowS25LUmFsQ2pwWnpvSWdCQUVJRWtWUjdldnJ1MHNVeFUxS3BUTDAzMy8vMVgvTGx6bkhUT0h2di8rV2Z0NjllemRDUWtMZzRPQ0EwTkRRRW5NcEp5Y0htWm1aeU1uUlRSRlVxOVc0Zi84K2F0YXNDYlZhalYyN2RnSFFyVzhmT1hJa0hqeDRBRGMzTjZtUnJWUXFZV3RyaSt6c2JBaUNBRHM3T3d3WU1FQ2F4VkljZmNYR0hDdVIyZVRlNTU5L2pwMDdkMHEvUjBaR1l0U29VVGg5K2pUYXRHbFQ0Q3JxZ2dVTHBEZ29GQXBNbXpiTmFKT2FxdHpNcmpRTUJrV3JPc1lWWlRZNVVoWVZxYnNNNlFmQkFXRE5talZTUi83QWdRTUFkQU9TK2tISjhlUEg0ODAzM3l6eXVaUktKVmF0V29XSWlBaXNYTGtTUFhyMHdNc3Z2MXhnd0h6Nzl1MllPM2V1OUh0a1pHU1IrUndRRUlEYzNGeUVob2FpWHIxNnBYNWZKWkd4VGlwTUdYTFFybElMRWh0N0VTa3BhVmk3ZGk4dVhVcUVxNnR6bVI2L2ZmdFJ6SjM3aS9SN1pPVDNSdFB5RFFVRVRFUnViaDVDUStlalhyMnFHU1J6Y0pDV3Rja2RkN09KdWQ2NWMxY3hkZXJYU0VxNmgzZmVXWXF0V3orUnBzM1BtclVha1pIeGVQMzFCWGo3N1lGNDdiWHUwZ1c1YmR1TzROdzU0MTNTOVRIWGFyVkdhNmoxVS9RM2Jmb1lUWnFZN3YrNU9KVVVjN1A1M2hBRUFaOTg4Z21VU2lVVUNnVnNiVzJoVUNpd2JkczJPRGs1WWV6WXNWaTFhaFYrLy8xM3hNYkdJamc0R01IQndkSXlwVmF0V3FGbHk1Ykl5c3JDNzcvL0RnQjQ3YlhYMExGalIyZzBHcmk0dUdEMzd0MDRmUGd3cmwrL2p1M2J0eU03T3h2RGh3OUhYbDVlcFYrVk41ZTJoYVYzNUowQmxIcEtiWFoydGpRbFhzL1QweE1xbFFyMTZ0VkR2WHIxY09USUVadzdkdzZqUm8zQ20yKytXZWlhNFUyYk5nSFFkWkQwYXoxYXRXb2xYWjFmdTNZdE5tellJSFU0TkJvTk9uYnNpTldyVjFkbzJtbk5talVSR1JtSkgzLzhFVjkvL1RXQThqZWFyYXlzNE9qb0NJVkNBYTFXQ3dDRmJqaG1lUFhzMEtGRGlJcUtNcHJSNE9Ua2hPZWVldzRkTzNaRVlHQWd0Rm90RGh3NGdPUEhqK1BVcVZPNGRlc1didDI2QlVFUWlsd3VVQlREQm8ydnIyOWxueDNpQUdDd0lBaURjM0p5NE92cnV4UEFKa0VRbkVWUkxOTzA3ZFdyVnhlNlNWSmgwMEQxREQ5bnc1aHF0VnBwL1hoZVhoNUdqaHhaNUhOTW56NGRIVHAwd0pFalI0eXVoaTVhdEFpTEZpM0NvVU9Ic0huelptblBoSXNYTDJMV3JGbUlpSWpBbTIrK2liRmp4d0lBeG80ZGkyZWVlUVpCUVVHb1ZhdVcxRmpPZnlXMU1JWlR0WmhqcFZabzdrSEdUbHB5Y2pLT0hUdUdFeWRPNE9lZmZ5N3lmZ2NQSGl6MDlrNmRPdUd2di82U2ZnOExDOE5ubittbUxCcmVYaFgwbjU4b2lzNHl4cmlpaXFxZmFvbWlhTElja2J2dU1uVGp4ZzNwNTRNSER5SXVMazQ2UFNZLy9mdi8rKysvMGJselo2bStNV1M0akc3UG5qM1lzMmRQZ1gwM0NsTll2YmQxNjFZNE9qb2lOVFhWNUVmZEdjU3lwcG5sYXduMWxHbE9UU2hLang3K3NMSlM0UC8rYnhVNmRtd2pUWmV1aU1MV1YyL2QrZ2tjSGUyUW1wcUp6TXdIRlg2TjB0Si9mbVpXVDhrYWN3RFl2RGtjbjMvK0d6U2FIRGc1T2VDTEx5WktuWGdBbUQ5L1BLWlAveDZSa2ZINDhzcy9jUHo0T2N5ZE93Yk96bzc0NXB1dEJaNHZPVGtOczJmL2hNYU4zYWZDTWFjQUFDQUFTVVJCVlBIQkJ4WGZuTElpcWlEbXNyY3ROQm9OOXU3ZGkyM2J0a21uZXJWdjN4NXo1c3hCbzBhTkVCZ1lpSkNRRUp3K2ZScHZ2ZlVXdkx5ODBMdDNiM1RzMkJIanhvMURhbW9xenAwN0p6M2ZtREZqNE9MaUlzMEMxTzhQQnVndVNnREF4SWtUOGZMTEwrTi8vL3RmcGI0M3c3WkZwYjVRQ1N5OUkxOG10cmEycUZPbkRweWNuSEQrL0hrQXVxdm5ocDE3alVhRGMrZk9JU1VscGRCTy9LbFRwNlRHaXBXVkZXclVxQ0ZkT2RBZitaV1hsNGU4UE9QTkpEVWFUYkhUNlV0TEZFV2pxMmRaV1Ztd3Q3Y3ZWU2RMWCs0N2QrNWcwYUpGNk5tekp4bzFhb1F2dnZnQ0FQRGlpeS9Dd2NFQmFyVmFhbXpyMTFZRHVtbjVBd1lNUUhKeU1yWnMyUUl2THk4ODhjUVRVQ2dVdUhUcEVpNWR1aVRkMTgzTkRkMjZkY1A5Ky9lUm5KeU0wYU5IbHpocndNeUlnaUNJVlhYMmNWRTJidHlJQ3hjdUFOQU5SQlYzT2tGSjU2eW5wNmRMNjU3MTdPM3RvZFZxOGNNUFB5QXdNQkRObXpjdnNVeUduV3c5L1lhUGVzeXhDdEhubmdPZzI1Q3dNczJjT1JQanhvMUQvLzc5cGR1MFdtMkorYVMzY09GQzNMOS8zMmhaajFLcE5GcE9aSGdsMXZEMnFtRHcrWm5QWmV1SzArZUlEWUJ5THkycFRCV3R1K0xqNHdGQUdnaGN0R2dSVnExYUpYMlByVml4QWl0WHJvUlNxWlEyWUN4dXcwdjljaUZERGc0T2VQWFZWNlhmQnd3WWdHN2R1cFZxNTN3bkp5ZWtwcVlXZWZaeGVSbTBFeXAzcDYyS3kxZFBWWDV4dTNkWDRZa242cU5ac3dhWU5VczNTS1RmWmR6S3F2Z2RxZ2NNNklKdTNYeExYQ01OQUU1T0RraE56VVJHUnVucVFGTXcrUHpNdVo2cTBwalBuNzhlZi93UkJnQm8zTmdOUVVIZGNmcjBaZmo1UGJvZ0ZoNGVpMjdkZk5HMGFYMzg4VWNZRGg4K2hiZmZYb3BmZnBrQlQwOTMyTm5aNHNhTlI3TUM4L0swT0gzNk1vNGVqWU5LMVFKZHUvcFc2bnNvamd3eHI5SzJoZjRZWTMyblc2bFVRcVBSSUNZbXhxaTlvV2RqWTRQNCtIakV4OGRqN2RxMWNITnpnNE9EQTFKU1VwQ2RuWTFhdFdyQnpzNE9PM2Z1bFBvOCtqYmZ2WHYza0phV2hucjE2c0hXMXJaSzJobm0wcll3djIvL3Nra0RVRWV0VnBkNngycGZYMSs4OGNZYjBvWTQrZWwzSVRRY0FUSmsrRHJObWpYRHpKa3pwWFhyTTJmT3hNeVpNd3M4Umo4TnhCVC9OUG1QbWhzd1lBQ1dMVnRtMUlIUi83MWh3NGFGTnZEMjc5K1B2WHYzSWpZMkZuLysrYWZVeVpvOGViSzBmbG5meWNyL2ZwUktKZDU5OTEyc1diT20yR21IaGx4ZFhkR3BVNmN5djFlREt4MnBVVkZSNVRxczFOZlg5MXNBUmMrNWZFUXRDTUtmV3ExMms0T0RRK2lSSTBmU0h6NytDNVF4eDBhT0hDbXRLMDlNVEpSeWJlM2F0VWJuMFNja0pFanJPQ01pSWdvOHo0MGJONlNaRjNvTEZpeEE5KzdkQWVnNlcrKy8vejRPSGp3SWQzZDM2WXBXWUdBZ0lpTWpDMngyTjMvK2ZLU21wcUpkdTNhSWpZMEZvQnU1UEhYcUZKS1NrakJuemh6OC9QUFBKUjdaa2IvVFhwakhLY2VLWW9MY1d3YkE2Y0dEQjVXNkE3eTF0WFdCUVVaM2QzZk1temNQOCtiTnd5ZWZmSUxPblRzRDBBMGtUcHc0RWNlUEh5OXhQdzV6b1Y5dkJ5QXpLaXBLN21tclJreVFJMThDcUtWV3ErSHNYUEdMQW5MWFhZYU9IVHNHUURlVmN0T21UWWlOamNXNmRlc3dmUGh3WEx4NEViLzg4b3RVNXNMMkNEaDE2aFJ5YzNPbDZaV0dWK1QxU2pNN0pDSWlBcUdob2Zqa2swL1FzMmRQNmFnOEZ4Y1hYTDkrdmNDdXlSV2xIOVFRUlRFdE9qcTYwbHVqcHF1bk5JWlRoU3ROL3QzbTc5L1hEYVRZMjVmOXRTTWl2a1pvNkQvNDVKTTE2Tm16QTJiTkdnVWJHMnU0dURqaSt2VTd1SGZQdElNMHhYbndRTnFQcWRMcktVdUorYUJCejJMSGpxUG8xT2twdlBMSzg1ZzRjVEVBQVQ0K3pkR3VYWE1rSjZkaHlaSk5TRXZMUkVqSWNMejc3aENzV3ZVblFrSjB4OTQrL1hRYnFGUXQ4TVliajQ3VWRYT3JpZi85THdnaElTc3hkKzR2YU5QbUNiaTdWOHBldHlVcWI4d3RwVzN4eEJOUFlOeTRjVGg3OWl6NjlPa0RKeWNuN042OXU4ajdqeDA3RnVIaDRkaTNieCtHRHgrT0xsMjZBTkJ0RUg3NDhHRk1uejVkK2c3UjB4OC8rdVdYWDJMdDJyWDQ5Tk5QcFdWWWxjMndiVkVsTDFnRVMrL0lwd0tvazVtWldlcnpvMmZNbUZGczRyWnVyZHNvOXVMRmkwaFBUeTl3dkkyWGx4ZjgvZjMxNTd5V1NCUkZhYTF5UlR2eVdxMFczM3p6RFp5Y25LUTF3MnExR2xPblRzWFdyVnVsVHJ0K3BPcnJyNytHaDRkSGdlZlJOMTVlZlBGRm82UEhTalB0T2Y5bnQyblRKalJwMGdSNWVYbEdSMHBZV1ZrVnVFcFhWb2FkckhJL1NmSFNBT3lBYm9ycW5pSTJCU2x6amlrVUNxblRyOSt0SGREdGhtdzRHR0RZZWNvL1NKQ2RuWTBQUHZnQUdSa1pjSGQzUjY5ZXZiQjY5V3JNbVRNSGJtNXVhTldxRldiUG5vMkRCdy9DMnRvYW4zMzJXYkY1SFJFUmdZMGJOd0lBZ29LQ3BJNjh2YjA5cGsyYmh2ZmVlMC9hL2ZPMTExNHI5djB0V3JTb3dHMzVOelpqanBXb05MbVhCc0FwTXpPelNvOXlTMDlQeDVvMWExQzdkbTJrcGFWaHhvd1pXTHAwS2RxM2I0OGxTNWJnK1BIamNIQndLUEY0bDN2MzdwbnNTSzZLME1kWUVBVHoydDJxWktXdG4ycGxabWFhcENOdkxuWFgrZlBuY2ZXcWJtM3JDeSs4QUJjWEZ5eGZ2aHhMbHk2RnE2c3J2dnZ1TzJnMEdqenh4Qk1ZTTJaTW9lL2w3YmZmaGxhck5mb085L1QwUkw5Ky9iQjM3OTRpQit2elV5cVYwbmVySUFqUys5WG50cWszeE5OZjRWY29GRlZkSnhXbURQVlVWcVYzNUJNVGsvSHJyMzlqKy9ZakNBelVMV1U4Zi80Nm5Kd2NZR3RiOWhtUFNxV05kRzY4THJhNjU5QWZOM2YzYnRXRklETXpTMThPdWVzcHM0bDVpeGFOc0daTmlMUTdmb2NPcmZEUFAyY3diZHAzK1BiYnFaZzdkdzNTMGpMUnFGRmR2UFJTUjlqYTJxQi8vODV3ZHRaZElCMDU4c1ZDTjdqcjJiTURRa01qY1BSb0hQNzg4eCs4L25xdlNuc1B4YW1rbUp0VjIyTE1tREc0ZmZzMkprd28rUVNBRXlkT0FIalVPWjgyYlJxdVhic21MYk5hc21RSkRodzRnRTgvL1ZSNmpQNDRZLzJBYWtoSUNHeHRiYkZ5NWNwSzN3VFdYTm9XMWFFalg2YXBiU1VsYmRPbVRlSHE2b3FVbEJRY1Bud1l2WHIxd3NtVEo3RjE2MWE4K2VhYmNIZDNSM0J3TUlZUEgxN2dzWVZOYjkrNGNhTzBWcjZvTTdwTFM2MVc0K0xGaXhnNGNLQjBSdTZNR1ROZ2JXMWRZUGRld0hqSzhxcFZxOUMrZlhza0ppWks1ekxtUDNxbk5OT2U4OXU1Y3lkY1hWMk4xaVJ1MkxBQkNvVkMyajI0dkNxcGs1VU1ZSnRDb2RoMC8vNzkvYVU0cHFQTU9XYm9uMy8rQWFEYjM2QzBBd0VhalFidnYvOCs0dVBqb1ZBb01IdjJiUGo3K3lNaElRRUhEaHpBeElrVDBiaHhZL3ozMzM5UUtCVDQrT09QU3h5QlBISGlCRVJSUkxObXpkQzFhMWVqdndVR0JxSkxseTQ0ZlBnd2Z2amhCNk9ZWjJabTR0VlhYOFdHRFJ1azI0cmFqVnlQT1Zhazh1UmV3OHpNVEdrRHphcncrdXV2NDg2ZE96aHc0QUNPSFR1R3NMQXdUSnc0RWY3Ky9qaHk1QWdBM1pkbC9mcUZIejEwL3Z4NWZQSEZGM2pxcWFlTVRpeVFpOEcwYlhQb0dKV2tURGtpQ01KOVVSUk5QcjBia0xmdSt2WFhYd0hvbHI2MWJ0MGFyVnExUWtSRUJDSWpJNlVaUERWcTFNQ0NCUXVNdmxlMVdxMzBmYXYvVEF3SGsxeGRYZEd0V3pmRXhjV1ZxaU1mRmhhR3ExZXZGam9ncGQvOE5qRXhFZXZYcjhlRkN4Y1FIQnhjNXFOSzg1TnhjRkd2blBYVUExUjJOWFh5cEc2alltL3ZadmpnZzJHWU1LRXZSbzZjaHhZdFBCQVZkUjRSRVY5RG9WQmc1ODZDczBUeUN3dUx3ZFdyU1lXZUVlL21wb3QzWXVKZHJGKy9EeGN1M0VCdzhCQzR1RlRlREZxMVd2cVk1WWk3MmNiYzhJaTdqejhlZzVFalA4T3RXeWw0K2VVNTBHcTFVQ3B0OE5sbjQ2U0JISDBuSGloK2wvci8vUzhJWjg4bUdNM3VxR29takxsWnR5MXljM09MWFZwVmxDdFhyaGh0VHA2WW1GamdWSlQ4ejZzZmdOWmZRSzFNNXRLMnNQU09mQXBndkx0dFJRbUNnSzVkdTJManhvM1lzR0VEZXZic2lmUG56MlBidG0xSVQwL0g1NTkvTGswOXZuRGhBaVpPbkNnOXRyQ3AxNFpyL3lwNlJiNUdqUnJ3OS9mSEs2KzhJblhrZS9mdURiVmFYZUxVZXYxcmg0YUdRaFJGZUhwNkZ0am9welRUbnZQVGIyWms2TXN2dnl6bk96UjIvLzU5L1k4Vm1yc29pbUlTZ00wQU5ybTR1QndNQ3d2TExjUER5NTFqeWNuSjJMcFZ0OW1LbjEvcHZ5eFdyMTZObzBlUEFnQW1USmdnWFlXZU5Ha1NqaDgvam95TURQejMzMzhBZEtPUithY2F4Y1RFSUNZbVJxb0FGeTllakt5c0xNeWVQUnR1Ym02RlRwMmZObTBhR2pSb2dPSERoeU0wTkZTYXRwcWRuUzJ0YzUwOGVUSXVYYnFFME5CUTJOblpZZHk0Y2RMR1dKTW5UOGFaTTJlZzFXb2Z5eHdyU2dWejd4cUExb21KaVdqU3BFbGxGSzlRbHk5ZlJ0MjZkWkdWbFlXNWMrZGl5SkFoU0VwS2tqcnhnWUdCZVBIRkY0dDhmRkJRRUxSYXJYUU1wOXowby9taUtGNHY0YTZ5cUVpT2lLSjRCVUQ3R3pkdTRNa25uelJabWVTcXV3RGQ5OWVPSFRzQUFDKzk5QklFUVlBb2l2RDM5emRhWnRPNmRlc0NzeERPbkRrRFVSUmhaV1dGbDE1NkNkdTNiemM2WWlrNk90cG80TEFrNzcvL1BucjM3bzEyN1hUSEJGKzVjZ1hMbGkzRHZYdjNwTy9jUzVjdUlUczdHOXUyYmNPNGNlTXEzSkhYbjB3aml1TGxDajFSR1ppbW5ycGI2YnQ5eDhicXZ0TjhmSjZFczdNRE5tMDZpUHYzTTVDWWVCZmp4bjJPNE9EQkdEbXlCOTU5ZHdoYXRQREFpUlAvRmZsYzc3Ky9BcjE3QjZCZE85MitNRmV1M01LeVpadHg3MTQ2UEQxMTcrUFNwWnZJenM3QnRtMUhNRzVjbjBydHlOKzRvWnZaVVZYMWxLWEUzSkNMaXlOZWVNRVBhOWI4SlEzc1AvMTA2M0tkWjkrb1VWMDBhcVRyeEdxMTh1eUZWSkdZVzJMYkFpaDZnMjdESTRuMTFxMWJoMnZYcm1IbzBLRVFCQUY3OXV3eHF2UDFSNXR1MmJJRm16WnR3dHExYTZXTGxsWEJYTm9XbHQ2UlB3ZWcrK1hMbHd0ZFkxZGVRNGNPeGFaTm14QVhGNGR2di8wV1o4K2VCUUNqbytZQTNlaS80WlVRL1ZyQnBLUWthTFZhMk5yYUlpb3FDb0J1WXp3ckt5dWNPWE9td0ZudytXM1lzTUhvQ3FpaDMzLy9YVHFyV2MvQndVR2FpZ0lVUGJWZXE5VktqYk5ldlFwT0pab3dZUUtzcmEyUm0vdW9QdEJQV3dGMFYyTDFhMlgxS25QYTgrWEx1bmFNSUFobnkvc2N1Ym01bjNoNWVVMzY0NDgvOGtxK2Q2SEtsV05xdFJyQndjSFNFb2lCQXdlVytyRXRXclFBb0x0U1BXellNUHo1NTU4SURRM0ZzV1BIQ3V6R3ZISGpSdXpac3djZE9uU0F0N2MzV3JWcWhmRHdjS3hkdTFhNlQyWm1KbXhzYlBEU1N5OFZ1ZjY5WWNPRzBnNmZ0Mi9meHMyYk42RlFLS0JTcWZEU1N5OUJxOVhDMDlOVHVsTFd0V3RYakI0OVd1cklqeGd4QXNPSEQ4ZjY5ZXNmdXh3cmlnbHk3eVNBSHBjdVhTclgrdit5MEEvV0FMcTlQOGFQSDQ4ZmYvd1J1M2J0a283aTFBc0xDME92WHIwUUdCZ0liMjl2ZE8vZTNXaWRzRmFyaFVxbHd2anhCWGVFbG9NK3hnQmk1U3hIWVNxYUk2SW9uaElFWWNEbHk1ZEx0VUZiYWNoWmQvbjQrR0RPbkRuSXk4dUR0YlUxQmcwYWhMLysrZ3NyVjY2VUJpYjFtOThkTzNZTWZmdjJSYmR1M2RDalJ3LzQrL3VqYWRPbThQVDBSRkJRa0pUVExWdTJsRjdUeThzTFk4YU1RVTVPRG14c2JBb2RvRFVjZkJkRlVYb1BBSEQyN0ZtY1BYc1d0V3JWd3J4NTh3QUFzYkd4U0VwS2dvT0RnMG1Pb2RQbnF5aUtweXI4WktWZ3VucnFKanAxZXNxVVJTdmcrSEhkTEFvZm55Y1JGaGFERlN1MndjbkpBWXNYVDhLa1NWOWkrZkl0OFBadWhvNGQyMENoVU9EZVBlTVpyd1pYUUIvRzlsK0VodXBtbnB3OW00Q3paeE5RcTVZVDVzM1R6WENNamIyQXBLUVVPRGpZVnZveGRKY3YzOVQvV09uMWxDWEZQRHM3QnlkUFhzVGh3NmV3Wjg5eDNMbHozK2p2NGVHeDZOWHJmK2pXelJkZHVyUkZ1M2JONGVwYWNKWkZma2xKOXhBYmV3RzJ0a3I4OTkrakV4QksyalRSbE1vYmMwdHFXMVNFalkwTmZ2dnROd0M2N3hiOUJuYlhyajJLbDcyOXZkSHl6YXBrTG0wTFMrL0lud1JndEpPMUtUUnYzaHhEaHc3Rjc3Ly9qcFVyVndMUU5SN3lUMGx1MGFLRjBXWjNlcXRYcjViT1BOUXoxVzdhaGhzTzZSVzFZMzMrS3c4Yk5teUFuNThmZHU3Y1dXREtNMkI4M0krZTRiU1Z3cVp2RnJacG9La0dWUXppZXJLOHozSHk1TW5yK21uZTVYMktmR1VwMGZYcjF4RWNISXdyVjY0QTBFMHZmL3JwcDB2OWVGOWZYd3dlUEJoRGh3NUZ0MjdkaktZSU5XM2FGT1BIajBlTEZpM3c5ZGRmNDhDQkEwaFBUOGYrL2Z1eGYvOStqQmd4QXQ3ZTN1amZ2eithTkdrQ1QwOVBOR25TQkkwYU5TcHhFenM5ZjM5LzJOdmJvMCtmUG5CM2QwZHNiQ3g2OSs0dG5RZmZzR0ZEYWNNNy9YbnpQWHYyUkVwS0NpWk1tUERZNVZoUjVNaTk4bXJSb2dXY25aM2g1ZVdGUVlNR1lmcjA2ZElVWlVFUTBLMWJOL1RyMXc4Ly8vd3pJaU1qY2ZmdVhXemN1QkZuejU1Rjc5NjlwWFhDZG5aMmVQZmRkekZreUJEWnZsenpNNWlhWi9JWVYxUkZjMFNoVUp3U1JkRmtPU0ozM1hYNDhHRnAvdzUvZjMrODhjWWJVcjBEQUYyNmRNR01HVE93ZmZ0MnJGNjlHdG5aMmRpOWV6ZDI3OTZOQVFNR1lPYk1tVmkxYWhVY0hSMmxXU1A2dWlJc0xBelcxdGF3dDdmSDU1OS9MZzFLQWpDYVhxcWZjbTlqWTRNcFU2YmdxNisra25aZGRuRnhRWk1tVGRDeVpVdTBhOWNPVGs1T1NFdExRMXBhR2pwMzdteVNuRGVJWlpWMDVFMVhUeVdhcGtCRnVIUG5QaTVmdnZsd3VyU0lEejc0RmxxdEZ1Kzk5ekphdEdpRWhRc240TTAzRjJITm1yOXc4MllLNHVOMWV5d1lkdXIwWjRyYjJGaGp5cFNoK09xclA2RFI2QWFWWFZ3YzBhUkpQYlJzMlJqdDJqV0hrNU1EMHRMVVNFdFRvM1BucHlxOVBydDRVZnI4S3IyZXNvU1lhelM1R0R2MmM1dzdsNEM4UE9OQndHZWU4Y2JFaWYyeGJkdGgvUEhIUWFTbnE3RjE2MkZzM1hvWUFPRHE2b3kxYTBPSzNjUXVOemNQTTJiOFlIU2JnNE10M04wcmQ4REdVSGxqYmtsdGkveEtjOEtXM3Y3OSs2WGp2ZzBIbEE4ZE9nUkF0eW52MHFWTEM5MExyQ3FZUzl2QzBqdnlwd0NqRDlOazNudnZQUWlDZ00yYk55TXZMdzlqeG94Qnc0WU5BZWl1cnR2YjI4UE96czdvWjcxR2pScEpQd3VDQUU5UFQ0U0VoQURRRFJMb0U5TlVTanRJNE9qb2lEbHo1bURBZ0FHRkp2Nk9IVHVNcGlFV1I3OCswTS9QRC9iMmhaOGxtcHViaTRpSWlISnZlR1VRMXlwcDBCU2h6RGxXcDA0ZDFLbFRCMWV1WE1Henp6NkxXYk5tbGVrRm5aMmQ4ZUdISHdJQW5udnVPWVNIaDZOTGx5NFlPSEFnT25ic0tEVW9GaTVjaU92WHJ5TTBOQlJoWVdHNGUvY3V4bzBiQjBkSHh3cGRwUTRJQ0REYWM2RmR1M1pvMDZZTndzUEQwYnQzYjd6NzdydFNUSU9DZ3JCdTNUcGtaR1NnUjQ4ZTZOS2xDNTU3N2pubW1BbUlvaGdsQ0lMVXNhbE1kZXZXeFpkZmZvbldyVnREcVZRaU5qWVdlL2Z1eGZQUFA0K2hRNGRLeHhKMjd0d1o1ODZkdzQ0ZE8zRG8wQ0c4ODg0N0VBUUIvdjcrQ0E0T1J1Zk9uUXNkYkpTVC92TVRSVEZhNXFLWW5QNDl4Y2JHUWhURkNuYzI1SzY3YnQrK2pmRHdjT1RrNUdEaHdvWDQ5dHR2c1c3ZE9uaDVlV0hDaEFsNDl0bG5BUURqeDQvSG9FR0RzR0hEQm16ZnZoMFBIanpBcEVtVEFEeGFFLzkvLy9kL1dMRmloYlEwd0hEVHU3WnQyK0xYWDMrRlFxRkEzYnAxOGM0NzcwaC9lL2JaWjlHelowOE1HalFJS3BVS2RldldoYXVySzVvMGFWSmdyNERnNEdETW16Y1BWbFpXR0RWcVZKaytxOEtJb2lqdEx5SUlRa3lGbjdBS1BLcW5UTjhPTTVTU2tvNVdyVHloVk5wQXBmSkMxNjQrY0hPcmhiNTlkVmNVZlh5ZXhDZWZ2SUZPblo3Q3NtV2JjZkhpRFRnN08yRFNwRWNkZ0dlZjlVYlBuaDB3YU5DelVLbGFvRzVkRjdpNk9xTkprM3BHWjVNRFFIRHdZTXlidCs1aGJBc09TcHRhYkt4dUJva2wxRk5WRVhPbDBob3Z2dWlIdURqZFZVOW5ad2M4OTF4N3ZQTEs4MmpWU3RmbW5UYnRWWXdZOFNKKysrMEE5dTJMeE0yYnlRQ0FybDE5U3R5SnZtSERPbWpRb0RiUzA3TmdiVzBGVjFjbmpCdlhCMHBsMVhXTDVJcDVWYll0QU4yRlVIMGJUdCt1eTArcjFSWTRBY1RWMVJXMWF0VkNuVHAxakRyeXI3NzZLaElURXhFVUZGVHE5bVJsTUplMmhYbGNNaW1uTm0zYTFMQzF0VTEzY25MQzMzLy9YZW9yam1XaDBXaVFtNXRicGJ0R2w0Witwc0RZc1dNci9GeUppYnBSUVhkM2QrbW9IcmxwdFZwMDdkb1Y2ZW5wWW5aMnRuTmNYRnpWblFOam9MdzVwbGFyc1gvL2Z2VHAwNmZJeG5WV1ZoYWlvM1gvLzBWTmIwcExTNE8xdFhXcDhrOC9YYlF5WkdSazRNR0RCK1ZlOTh3Y0t4ZEJwVkpkRkVYeGlhMWJ0MWJwcUxQKzJDNVRYWVhLeXNxU3ZxU3I4b3YzNnRXcitnYkFwYWlvcU9ZQTVGa01XWGtFWDEvZnN3QzhObTdjV0dEWlZYbklYWGVscDZmanpwMDdhTnEwS2ZMeThoQVhGMWRnV1pzaHJWYUxtemR2U2dQdGhqUWFUWkhIaG1xMVdwTzBHZExUMHlFSUFtclVxRkh5blV0dzZkSWxEQjA2RkFET1JVVkZ0U3JwL21iQ29KNzZCQjRlSmozRnM0Q3NyR3pZMjlzaU96dW5YRHZWbDBWNnV2cGhiQXNmU0RhVnExZVRNSERnVE1CeTZxa3FpYmxHazRzdFd3NmhkV3RQdEc3ZHBNUnA3d2tKdDNEMjdGVTgvWFJybzRHWjlIVGRjaGxIUjNzb0ZPYlI3WkU1NXJLMUxjcEt2N1RQM2QyOTJQdWRPWE1HRnk5ZVJPZk9uU3Q5dDNyQXZOb1dWYmNZcEJJOGJIaEhwYWVuSXk0dXJsSmVRNmxVbWwwbkh0QjE0RTNSaVFkMERlc0dEUnFZVFFjTEFFNmZQcTFmb3hrdFp3ZXJ2RG5tNE9DQXZuMzdGdHNSc3JlM1I2ZE9uWXBkbytUczdGenEvS3VzVGp5ZzIyaXhJcHVYTWNmS1JRU3dCWGcwbGF5cVdGdGJtM1FxcWIyOXZaUURWVW4vdVltaXVBWG0zemd1RDFFVXhjMEFFQjRlYnBJbmxMdnVjbkp5UXRPbVRRSG9acjhWMTRrSGRGZDdDdXZFQTRWdlFHdjRPRk53Y25JeVNTY2VNSXJoNXVMdVoyWU02cW5LbjJHcVB5KytzanZ4QU9EazVGRHBuWGdBT0hSSU55SE1ndXFwS29tNVVtbU5WMTU1SG0zYk5pM1YyblZQejNybzJiTkRnZGtWVGs0T2NISnlNSnRPUENCN3pHVnJXNVNWdTd0N2laMTRRTGY1YWQrK2ZhdWtFdytZVjl2Q29qdnlBQ0FJd2xiQWRJMFlNZy82ZUQ3OEo1RVZjNng2TXFjY0s0b2dDSnNCWU51MmJkS2FkU29kVVJTeGZmdDIvYytXMURFcXE4MEFzR3ZYTHVhSUJSTkZFYnQyN2RML2JMWjFVbUVlMVZOSG1JTmxwS3VuanVoL3RwaDZpakV2UDNPSU9kc1c1V2R1Yll2cTBKSGZBckNUVmQzbzQ2blZhbVZ2MERESHFpZHp5ckdpbkRoeDRpaUFFeGN1WEpDTzlhTFNPWExraUg3bjhoTXhNVEVsSHl4dG9hS2pveU1CbkRoLy9qeHp4SUlaNXV2RG1GcU1SL1hVRFJ3OVdqbXpJNnVySTBkTzQ4S0ZHNENGMVZPTWVmbVpROHpadGlnL2MydGJXSHhIL3NTSkUzRUFMbDY0Y01GbzkydXlYQWtKQ2ZwTnlDN0V4c2Fla2JzOHpMSHF4OXh5ckJnaWdJOEIzYjRZK1kvd29zSnB0VnFzV3JWSy8rc2NXTVowMWZLU2N1VEhIMy9rMVJVTEpJb2lmdnp4Ui8ydmxwaXZCdlZVS091cFV0TFZVMy9xZjdXMHVEUG01V0JHTVdmYm9oek1zVzFoOFIxNTZEN0VOUUR3eXkrL3lGd1VNZ1dET0s2RkdmeVRnRGxXN1poaGpoVXBLaXBxSjRESWt5ZFBZdjM2OVhJWHh5S3NXN2RPdi90M1pGUlVWS2pjNWFsc1VWRlJPd1ZCaUltSmljR09IVHZrTGc2VjBmYnQyL1U3SUVkYmFyNCtxcWN1WXYzNi9YSVh4eUtzVzdjUEowOWVCQ3kwbm1MTXk4NmNZczYyUmRtWlk5dWlPblRrWVd0cnUwd1FoTXlkTzNmaTl1M2JjaGVIS2lBcEtRazdkKzRFZ0l5Y25KeWxjcGRIanpsV2ZaaHJqaFZERkFUaGRRRFp5NVl0dzVrejVqeUJRSDV4Y1hGWXZudzVBR1FyRklyUk1QT0JHaE1SOC9MeUpnSElXN0JnZ2NpWlE1WWpJU0VCQ3hZc0VBSGthYlhhdDJHNStXcFFUMjNHbVROWDVDNlBXWXVMdTRMbHk3Y0FsbDFQTWVabFlJWXhaOXVpRE15MWJXRStXMGhYd1BYcjE3UHExYXZuSklwaUYwRVEwTEZqUjdtTFJPWDAvZmZmNjg5RVhoUWJHMnNXbzEwQWM2dzZNZGNjSzg3Tm16ZHYxNjlmLzdaV3ErMjdkKzllMGR2Ylc1RHovRlJ6ZGVMRUNRUUhCNHNQSGp3UUFMd1ZHUm01Vys0eVZaVmJ0MjVkYTlDZ1FVNXVibTczZi83NUI4ODg4NHpSMmVsa2ZoSVRFeEVjSEl6azVHUkJFSVNRNk9qb0RYS1hxU0llMVZOaTM3MTdUNGplM3MyRUJnMXF5MTBzczNQaVJEeUNnNWVKRHg1b0xMNmVZc3hMeDF4anpyWkY2Wmh6MjZKYWRPUUJvSDc5K2ljVkNzWGJaODZjc1hubW1XY3FkRlFXeWVQczJiUDQ5Tk5QSVlxaVdoQ0VWMjdldkttV3UweUdtR09Xejl4enJEZzNiOTZNcWwrL3ZvdEdvK200YTljdU9EbzZ3c3ZMeTZ5TzlKT0xScVBCYjcvOWhvOCsrZ2dQdjJpL2lvcUttaWQzdWFyYXpaczNqOWFyVjg4L05UWDF5VDE3OWtDbFVzSE5yWExQOWFieWlZdUx3NFFKRTNEcjFpMEFDSTJLaXJMa3EvR1NSL1ZVYnNkZHUvNkZvNk1kdkx3YWwrcjRzT3BPbzhuRmI3LzlqWTgrK2drUE8zVFZvcDVpekl0bUNURm4yNkpvbHRDMk1KOURGVTNBMTlkM0NvREZqUnMzeHJwMTY4enkvSGNxbkZxdFJsQlFFSzVkdXdZQVU2S2lvcjZTdTB5RllZNVpMa3ZKc1pLb1ZLcDNSRkg4RW9EQzFkVVZyNzc2S3A1NjZpazBidHdZYm01dUpqc2YyNXhwdFZyY3ZuMGJWNjlleGVuVHA3Rmh3d2FrcEtRQWdGWVV4WGVqbzZPWHlWMUd1YlJwMDBhcFZDcS9Gd1JobEVLaFFLOWV2VEI2OUdqcGJIYVMxOFdMRi9Ienp6OWoxNjVkK2cybVZtZG5aNzhaRnhlbmtidHNwbVJjVHpuaDFWZTc0YW1ubmtEanh1NXdjNnY1R05WVDkzSDFhaEpPbjc2TURSdjJJeVVsSGFpbTlSUmpidGt4Wjl2Q010c1cxYW9qRDBEdzlmWGREcUJQbno1OU1IdjJiQWhDZFh1TDFZOG9pcGc5ZTdaKzNmS09xS2lvL2pEZkt4UE1NUXRrWVRsV0loOGZuK2NBekJZRUlWRHVzcGdMVVJUREFNeU9qbzQrS0hkWnpJQ2dVcW1taTZJNEM0QXRBRFJ0MmhRZUhoN3c4UERnQUdRVlU2dlZ1SGJ0R3E1ZHU0WkxseTdwYjg0V0JHRjJaR1RrQWxod1hWUWMxbE1GVmZkNmlqRXZ5SkppenZnVlpPN3hxM1k5RUpWS1ZRZEFyQ2lLRGZyMTY0ZVFrQkJZVzF2TFhTd3FRazVPRGo3OTlGUHMyTEVEZ2lEY3NMS3lhbmZzMkxGa3VjdFZIT2FZWmJIRUhDc3RsVW9Wb05WcXh3cUMwQmxBUXdET2NwZXBDcVVCdUNHSzRoRXJLNnNmVHB3NGNVenVBcG1iZ0lBQTk1eWNuSGNBVEFMZ0luZDVDQUNRQ3VCckd4dWJwZi8rKzIrUzNJV3BDcXluSHI5NmlqRzM3Smd6ZnBZVHYyclhrUWVBOXUzYisxdFpXZTBTUmJGMlFFQUFGaTVjaUJvMWFzaGRMTW9uUFQwZDA2Wk53N0ZqeHlBSVFySldxKzBaSFIxOVF1NXlsUVp6ekRKWWNvNFJtVXBnWUtCZFJrYUdTcXZWUGdXZ05nQ2wzR1Y2ekdnQUpDc1VpdE0xYXRTSURBc0xleUIzZ1lpSXlQSlZ5NDQ4QUtoVXFtYWlLSVlDOEhKemM4T0lFU013Y09CQTJOdmJ5MTIweDU1YXJjYVdMVnV3ZHUxYS9WRnU1NnlzckY0NmZ2ejRwWkllYTA2WVkrYXJ1dVFZRVJFUkVWRmhxbTFISGdEYVVoV0hJd0FBQWJsSlJFRlV0bTFieThiRzVuY0EzUUhBMmRrWmd3WU5ncCtmSDVvMmJZcWFOV3ZDMXRaVzVsSldmOW5aMmJoLy96NHVYYnFFRXlkT1lQUG16VWhMU3dNQWlLSzROemMzOTVWVHAwN2RrN21ZNWNJY013L1ZPY2VJaUlpSWlQS3IxaDM1aHdRZkg1L0JnaURNQWRCYTdzS1E1SXdvaXJPaW82TTN3ZkkzK21HT21hZnFsR05FUkVSRVJKTEhvU092Si9qNCtEd3RDTUlBQUowQU5BTlFDNENkdk1WNkxEd0FjQS9BUlFCSFJWSGNHaDBkL1ErcVgrZUtPU2FmeHlYSG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TWk4L0QvY0Mrb3NIWWxWYUFBQUFBQkpSVTVFcmtKZ2dnPT0iLAogICAiVHlwZSIgOiAiZmxvdyIKfQo="/>
    </extobj>
  </extobjs>
</s:customData>
</file>

<file path=customXml/itemProps1.xml><?xml version="1.0" encoding="utf-8"?>
<ds:datastoreItem xmlns:ds="http://schemas.openxmlformats.org/officeDocument/2006/customXml" ds:itemID="{62DF4A6C-F809-DB4B-B45A-A85371F54E65}">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emplate>包图主题2</Template>
  <TotalTime>631</TotalTime>
  <Words>2280</Words>
  <Application>Microsoft Macintosh PowerPoint</Application>
  <PresentationFormat>宽屏</PresentationFormat>
  <Paragraphs>332</Paragraphs>
  <Slides>33</Slides>
  <Notes>33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33</vt:i4>
      </vt:variant>
    </vt:vector>
  </HeadingPairs>
  <TitlesOfParts>
    <vt:vector size="47" baseType="lpstr">
      <vt:lpstr>等线</vt:lpstr>
      <vt:lpstr>KaiTi</vt:lpstr>
      <vt:lpstr>宋体</vt:lpstr>
      <vt:lpstr>微软雅黑</vt:lpstr>
      <vt:lpstr>微软雅黑</vt:lpstr>
      <vt:lpstr>微软雅黑 Light</vt:lpstr>
      <vt:lpstr>幼圆</vt:lpstr>
      <vt:lpstr>Agency FB</vt:lpstr>
      <vt:lpstr>Arial</vt:lpstr>
      <vt:lpstr>Calibri</vt:lpstr>
      <vt:lpstr>Century Gothic</vt:lpstr>
      <vt:lpstr>Impact</vt:lpstr>
      <vt:lpstr>Times New Roman</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Microsoft Office User</cp:lastModifiedBy>
  <cp:revision>155</cp:revision>
  <dcterms:created xsi:type="dcterms:W3CDTF">2022-06-26T10:44:53Z</dcterms:created>
  <dcterms:modified xsi:type="dcterms:W3CDTF">2022-06-27T00:09:37Z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2052-4.2.2.6882</vt:lpwstr>
  </property>
  <property fmtid="{D5CDD505-2E9C-101B-9397-08002B2CF9AE}" pid="3" name="ICV">
    <vt:lpwstr>2661AA3846268E73861BB8623F7F3ACD</vt:lpwstr>
  </property>
</Properties>
</file>

<file path=docProps/thumbnail.jpeg>
</file>